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82" r:id="rId3"/>
    <p:sldId id="262" r:id="rId4"/>
    <p:sldId id="291" r:id="rId5"/>
    <p:sldId id="284" r:id="rId6"/>
    <p:sldId id="258" r:id="rId7"/>
    <p:sldId id="285" r:id="rId8"/>
    <p:sldId id="265" r:id="rId9"/>
    <p:sldId id="266" r:id="rId10"/>
    <p:sldId id="267" r:id="rId11"/>
    <p:sldId id="268" r:id="rId12"/>
    <p:sldId id="287" r:id="rId13"/>
    <p:sldId id="288" r:id="rId14"/>
    <p:sldId id="269" r:id="rId15"/>
    <p:sldId id="270" r:id="rId16"/>
    <p:sldId id="271" r:id="rId17"/>
    <p:sldId id="272" r:id="rId18"/>
    <p:sldId id="273" r:id="rId19"/>
    <p:sldId id="274" r:id="rId20"/>
    <p:sldId id="290" r:id="rId21"/>
    <p:sldId id="286" r:id="rId22"/>
    <p:sldId id="281" r:id="rId23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370" y="18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1E4E79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864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1E4E79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864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1E4E79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864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80076" y="786383"/>
            <a:ext cx="1831848" cy="1616964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2322575"/>
            <a:ext cx="1300480" cy="4535805"/>
          </a:xfrm>
          <a:custGeom>
            <a:avLst/>
            <a:gdLst/>
            <a:ahLst/>
            <a:cxnLst/>
            <a:rect l="l" t="t" r="r" b="b"/>
            <a:pathLst>
              <a:path w="1300480" h="4535805">
                <a:moveTo>
                  <a:pt x="0" y="0"/>
                </a:moveTo>
                <a:lnTo>
                  <a:pt x="0" y="4535423"/>
                </a:lnTo>
                <a:lnTo>
                  <a:pt x="1299972" y="4535423"/>
                </a:lnTo>
                <a:lnTo>
                  <a:pt x="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2322575"/>
            <a:ext cx="1300480" cy="4535805"/>
          </a:xfrm>
          <a:custGeom>
            <a:avLst/>
            <a:gdLst/>
            <a:ahLst/>
            <a:cxnLst/>
            <a:rect l="l" t="t" r="r" b="b"/>
            <a:pathLst>
              <a:path w="1300480" h="4535805">
                <a:moveTo>
                  <a:pt x="0" y="4535423"/>
                </a:moveTo>
                <a:lnTo>
                  <a:pt x="0" y="0"/>
                </a:lnTo>
                <a:lnTo>
                  <a:pt x="1299972" y="4535423"/>
                </a:lnTo>
                <a:lnTo>
                  <a:pt x="0" y="4535423"/>
                </a:lnTo>
                <a:close/>
              </a:path>
            </a:pathLst>
          </a:custGeom>
          <a:ln w="12192">
            <a:solidFill>
              <a:srgbClr val="4270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0892027" y="0"/>
            <a:ext cx="1300480" cy="4535805"/>
          </a:xfrm>
          <a:custGeom>
            <a:avLst/>
            <a:gdLst/>
            <a:ahLst/>
            <a:cxnLst/>
            <a:rect l="l" t="t" r="r" b="b"/>
            <a:pathLst>
              <a:path w="1300479" h="4535805">
                <a:moveTo>
                  <a:pt x="1299972" y="0"/>
                </a:moveTo>
                <a:lnTo>
                  <a:pt x="0" y="0"/>
                </a:lnTo>
                <a:lnTo>
                  <a:pt x="1299972" y="4535424"/>
                </a:lnTo>
                <a:lnTo>
                  <a:pt x="1299972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892027" y="0"/>
            <a:ext cx="1300480" cy="4535805"/>
          </a:xfrm>
          <a:custGeom>
            <a:avLst/>
            <a:gdLst/>
            <a:ahLst/>
            <a:cxnLst/>
            <a:rect l="l" t="t" r="r" b="b"/>
            <a:pathLst>
              <a:path w="1300479" h="4535805">
                <a:moveTo>
                  <a:pt x="1299972" y="0"/>
                </a:moveTo>
                <a:lnTo>
                  <a:pt x="1299972" y="4535424"/>
                </a:lnTo>
                <a:lnTo>
                  <a:pt x="0" y="0"/>
                </a:lnTo>
                <a:lnTo>
                  <a:pt x="1299972" y="0"/>
                </a:lnTo>
                <a:close/>
              </a:path>
            </a:pathLst>
          </a:custGeom>
          <a:ln w="12191">
            <a:solidFill>
              <a:srgbClr val="4270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0"/>
            <a:ext cx="1300480" cy="6292850"/>
          </a:xfrm>
          <a:custGeom>
            <a:avLst/>
            <a:gdLst/>
            <a:ahLst/>
            <a:cxnLst/>
            <a:rect l="l" t="t" r="r" b="b"/>
            <a:pathLst>
              <a:path w="1300480" h="6292850">
                <a:moveTo>
                  <a:pt x="1299972" y="0"/>
                </a:moveTo>
                <a:lnTo>
                  <a:pt x="0" y="0"/>
                </a:lnTo>
                <a:lnTo>
                  <a:pt x="0" y="6292596"/>
                </a:lnTo>
                <a:lnTo>
                  <a:pt x="1299972" y="0"/>
                </a:lnTo>
                <a:close/>
              </a:path>
            </a:pathLst>
          </a:custGeom>
          <a:solidFill>
            <a:srgbClr val="5B9BD4">
              <a:alpha val="4941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892028" y="565404"/>
            <a:ext cx="1300480" cy="6292850"/>
          </a:xfrm>
          <a:custGeom>
            <a:avLst/>
            <a:gdLst/>
            <a:ahLst/>
            <a:cxnLst/>
            <a:rect l="l" t="t" r="r" b="b"/>
            <a:pathLst>
              <a:path w="1300479" h="6292850">
                <a:moveTo>
                  <a:pt x="1299972" y="0"/>
                </a:moveTo>
                <a:lnTo>
                  <a:pt x="0" y="6292595"/>
                </a:lnTo>
                <a:lnTo>
                  <a:pt x="1299972" y="6292595"/>
                </a:lnTo>
                <a:lnTo>
                  <a:pt x="1299972" y="0"/>
                </a:lnTo>
                <a:close/>
              </a:path>
            </a:pathLst>
          </a:custGeom>
          <a:solidFill>
            <a:srgbClr val="5B9BD4">
              <a:alpha val="4941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1E4E79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864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1E4E79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864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40293-8264-4F68-A5CE-65E66E4E52E6}" type="datetimeFigureOut">
              <a:rPr lang="ru-RU"/>
              <a:pPr>
                <a:defRPr/>
              </a:pPr>
              <a:t>04.04.2023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6D8BE-AE16-402A-9653-E89B94E8008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3259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2322576"/>
            <a:ext cx="1300480" cy="4535805"/>
          </a:xfrm>
          <a:custGeom>
            <a:avLst/>
            <a:gdLst/>
            <a:ahLst/>
            <a:cxnLst/>
            <a:rect l="l" t="t" r="r" b="b"/>
            <a:pathLst>
              <a:path w="1300480" h="4535805">
                <a:moveTo>
                  <a:pt x="0" y="0"/>
                </a:moveTo>
                <a:lnTo>
                  <a:pt x="0" y="4535423"/>
                </a:lnTo>
                <a:lnTo>
                  <a:pt x="1299972" y="4535423"/>
                </a:lnTo>
                <a:lnTo>
                  <a:pt x="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2322576"/>
            <a:ext cx="1300480" cy="4535805"/>
          </a:xfrm>
          <a:custGeom>
            <a:avLst/>
            <a:gdLst/>
            <a:ahLst/>
            <a:cxnLst/>
            <a:rect l="l" t="t" r="r" b="b"/>
            <a:pathLst>
              <a:path w="1300480" h="4535805">
                <a:moveTo>
                  <a:pt x="0" y="4535423"/>
                </a:moveTo>
                <a:lnTo>
                  <a:pt x="0" y="0"/>
                </a:lnTo>
                <a:lnTo>
                  <a:pt x="1299972" y="4535423"/>
                </a:lnTo>
                <a:lnTo>
                  <a:pt x="0" y="4535423"/>
                </a:lnTo>
                <a:close/>
              </a:path>
            </a:pathLst>
          </a:custGeom>
          <a:ln w="12192">
            <a:solidFill>
              <a:srgbClr val="4270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1300480" cy="6292850"/>
          </a:xfrm>
          <a:custGeom>
            <a:avLst/>
            <a:gdLst/>
            <a:ahLst/>
            <a:cxnLst/>
            <a:rect l="l" t="t" r="r" b="b"/>
            <a:pathLst>
              <a:path w="1300480" h="6292850">
                <a:moveTo>
                  <a:pt x="1299972" y="0"/>
                </a:moveTo>
                <a:lnTo>
                  <a:pt x="0" y="0"/>
                </a:lnTo>
                <a:lnTo>
                  <a:pt x="0" y="6292596"/>
                </a:lnTo>
                <a:lnTo>
                  <a:pt x="1299972" y="0"/>
                </a:lnTo>
                <a:close/>
              </a:path>
            </a:pathLst>
          </a:custGeom>
          <a:solidFill>
            <a:srgbClr val="5B9BD4">
              <a:alpha val="4941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1563" y="495046"/>
            <a:ext cx="11548872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55572" y="1185417"/>
            <a:ext cx="9825990" cy="4695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590908" y="6437170"/>
            <a:ext cx="302259" cy="252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1E4E79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864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64"/>
              </a:lnSpc>
            </a:pPr>
            <a:fld id="{81D60167-4931-47E6-BA6A-407CBD079E47}" type="slidenum">
              <a:rPr spc="-5" dirty="0"/>
              <a:t>1</a:t>
            </a:fld>
            <a:endParaRPr spc="-5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2183382" y="3167837"/>
            <a:ext cx="8179817" cy="1002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2400" b="1" i="0">
                <a:solidFill>
                  <a:srgbClr val="C00000"/>
                </a:solidFill>
                <a:latin typeface="Arial"/>
                <a:ea typeface="+mj-ea"/>
                <a:cs typeface="Arial"/>
              </a:defRPr>
            </a:lvl1pPr>
          </a:lstStyle>
          <a:p>
            <a:pPr marL="1880870" marR="5080" indent="-1868805">
              <a:spcBef>
                <a:spcPts val="105"/>
              </a:spcBef>
            </a:pPr>
            <a:r>
              <a:rPr lang="ru-RU" sz="3200" spc="-5" smtClean="0">
                <a:solidFill>
                  <a:srgbClr val="1F3863"/>
                </a:solidFill>
              </a:rPr>
              <a:t>Государственная</a:t>
            </a:r>
            <a:r>
              <a:rPr lang="ru-RU" sz="3200" spc="-55" smtClean="0">
                <a:solidFill>
                  <a:srgbClr val="1F3863"/>
                </a:solidFill>
              </a:rPr>
              <a:t> </a:t>
            </a:r>
            <a:r>
              <a:rPr lang="ru-RU" sz="3200" spc="-5" smtClean="0">
                <a:solidFill>
                  <a:srgbClr val="1F3863"/>
                </a:solidFill>
              </a:rPr>
              <a:t>итоговая</a:t>
            </a:r>
            <a:r>
              <a:rPr lang="ru-RU" sz="3200" spc="-60" smtClean="0">
                <a:solidFill>
                  <a:srgbClr val="1F3863"/>
                </a:solidFill>
              </a:rPr>
              <a:t> </a:t>
            </a:r>
            <a:r>
              <a:rPr lang="ru-RU" sz="3200" spc="-5" smtClean="0">
                <a:solidFill>
                  <a:srgbClr val="1F3863"/>
                </a:solidFill>
              </a:rPr>
              <a:t>аттестация </a:t>
            </a:r>
            <a:r>
              <a:rPr lang="ru-RU" sz="3200" spc="-875" smtClean="0">
                <a:solidFill>
                  <a:srgbClr val="1F3863"/>
                </a:solidFill>
              </a:rPr>
              <a:t> </a:t>
            </a:r>
            <a:r>
              <a:rPr lang="ru-RU" sz="3200" smtClean="0">
                <a:solidFill>
                  <a:srgbClr val="1F3863"/>
                </a:solidFill>
              </a:rPr>
              <a:t>(ГИА-11)</a:t>
            </a:r>
            <a:r>
              <a:rPr lang="ru-RU" sz="3200" spc="-40" smtClean="0">
                <a:solidFill>
                  <a:srgbClr val="1F3863"/>
                </a:solidFill>
              </a:rPr>
              <a:t> </a:t>
            </a:r>
            <a:r>
              <a:rPr lang="ru-RU" sz="3200" smtClean="0">
                <a:solidFill>
                  <a:srgbClr val="1F3863"/>
                </a:solidFill>
              </a:rPr>
              <a:t>в</a:t>
            </a:r>
            <a:r>
              <a:rPr lang="ru-RU" sz="3200" spc="-20" smtClean="0">
                <a:solidFill>
                  <a:srgbClr val="1F3863"/>
                </a:solidFill>
              </a:rPr>
              <a:t> </a:t>
            </a:r>
            <a:r>
              <a:rPr lang="ru-RU" sz="3200" spc="-10" smtClean="0">
                <a:solidFill>
                  <a:srgbClr val="1F3863"/>
                </a:solidFill>
              </a:rPr>
              <a:t>2023 </a:t>
            </a:r>
            <a:r>
              <a:rPr lang="ru-RU" sz="3200" spc="-5" smtClean="0">
                <a:solidFill>
                  <a:srgbClr val="1F3863"/>
                </a:solidFill>
              </a:rPr>
              <a:t>году</a:t>
            </a:r>
            <a:endParaRPr lang="ru-RU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45197" y="404876"/>
            <a:ext cx="44716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Допускается</a:t>
            </a:r>
            <a:r>
              <a:rPr spc="45" dirty="0"/>
              <a:t> </a:t>
            </a:r>
            <a:r>
              <a:rPr spc="-5" dirty="0"/>
              <a:t>использование: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64"/>
              </a:lnSpc>
            </a:pPr>
            <a:fld id="{81D60167-4931-47E6-BA6A-407CBD079E47}" type="slidenum">
              <a:rPr spc="-5" dirty="0"/>
              <a:t>10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219200" y="1337564"/>
            <a:ext cx="10378312" cy="43216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r>
              <a:rPr sz="2000" b="1" spc="5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sz="2000" spc="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линейка,</a:t>
            </a:r>
            <a:r>
              <a:rPr sz="20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sz="2000" spc="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содержащая</a:t>
            </a:r>
            <a:r>
              <a:rPr sz="2000" spc="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справочной</a:t>
            </a:r>
            <a:r>
              <a:rPr sz="2000" spc="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информации;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12700" marR="1144270">
              <a:lnSpc>
                <a:spcPct val="100000"/>
              </a:lnSpc>
              <a:spcBef>
                <a:spcPts val="5"/>
              </a:spcBef>
            </a:pPr>
            <a:r>
              <a:rPr sz="2000" b="1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Физика</a:t>
            </a:r>
            <a:r>
              <a:rPr sz="2000" b="1" spc="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sz="2000" spc="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линейка;</a:t>
            </a:r>
            <a:r>
              <a:rPr sz="2000" spc="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непрограммируемый</a:t>
            </a:r>
            <a:r>
              <a:rPr sz="2000" spc="8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калькулятор</a:t>
            </a:r>
            <a:r>
              <a:rPr sz="2000" spc="3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(выполнение</a:t>
            </a:r>
            <a:r>
              <a:rPr sz="2000" spc="3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арифметических </a:t>
            </a:r>
            <a:r>
              <a:rPr sz="2000" spc="-46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вычислений</a:t>
            </a:r>
            <a:r>
              <a:rPr sz="2000" spc="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sz="2000" spc="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вычисление</a:t>
            </a:r>
            <a:r>
              <a:rPr sz="2000" spc="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тригонометрических</a:t>
            </a:r>
            <a:r>
              <a:rPr sz="2000" spc="3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функций);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12700" marR="331470">
              <a:lnSpc>
                <a:spcPct val="100000"/>
              </a:lnSpc>
            </a:pPr>
            <a:r>
              <a:rPr sz="2000" b="1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Химия</a:t>
            </a:r>
            <a:r>
              <a:rPr sz="2000" b="1" spc="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sz="2000" spc="3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непрограммируемый</a:t>
            </a:r>
            <a:r>
              <a:rPr sz="2000" spc="9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калькулятор;</a:t>
            </a:r>
            <a:r>
              <a:rPr sz="2000" spc="5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Периодическая</a:t>
            </a:r>
            <a:r>
              <a:rPr sz="2000" spc="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система</a:t>
            </a:r>
            <a:r>
              <a:rPr sz="2000" spc="3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химических</a:t>
            </a:r>
            <a:r>
              <a:rPr sz="2000" spc="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элементов </a:t>
            </a:r>
            <a:r>
              <a:rPr sz="2000" spc="-459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4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Д.И.</a:t>
            </a:r>
            <a:r>
              <a:rPr sz="2000" spc="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Менделеева;</a:t>
            </a:r>
            <a:r>
              <a:rPr sz="2000" spc="3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таблица</a:t>
            </a:r>
            <a:r>
              <a:rPr sz="20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растворимости</a:t>
            </a:r>
            <a:r>
              <a:rPr sz="2000" spc="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солей,</a:t>
            </a:r>
            <a:r>
              <a:rPr sz="2000" spc="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кислот</a:t>
            </a:r>
            <a:r>
              <a:rPr sz="2000" spc="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sz="2000" spc="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оснований</a:t>
            </a:r>
            <a:r>
              <a:rPr sz="2000" spc="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2000" spc="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воде;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2000" spc="-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электрохимический</a:t>
            </a:r>
            <a:r>
              <a:rPr sz="20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ряд</a:t>
            </a:r>
            <a:r>
              <a:rPr sz="2000" spc="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напряжений</a:t>
            </a:r>
            <a:r>
              <a:rPr sz="2000" spc="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металлов;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2000" b="1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  <a:r>
              <a:rPr sz="2000" b="1" spc="4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sz="2000" spc="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орфографический</a:t>
            </a:r>
            <a:r>
              <a:rPr sz="2000" spc="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словарь;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12700" marR="5080">
              <a:lnSpc>
                <a:spcPct val="100000"/>
              </a:lnSpc>
            </a:pPr>
            <a:r>
              <a:rPr sz="2000" b="1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География</a:t>
            </a:r>
            <a:r>
              <a:rPr sz="2000" b="1" spc="6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sz="2000" spc="3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линейка</a:t>
            </a:r>
            <a:r>
              <a:rPr sz="2000" spc="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для</a:t>
            </a:r>
            <a:r>
              <a:rPr sz="2000" spc="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измерения</a:t>
            </a:r>
            <a:r>
              <a:rPr sz="2000" spc="3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расстояний</a:t>
            </a:r>
            <a:r>
              <a:rPr sz="2000" spc="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sz="2000" spc="3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топографической</a:t>
            </a:r>
            <a:r>
              <a:rPr sz="2000" spc="3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карте;</a:t>
            </a:r>
            <a:r>
              <a:rPr sz="2000" spc="3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транспортир,</a:t>
            </a:r>
            <a:r>
              <a:rPr sz="2000" spc="3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sz="20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содержащий</a:t>
            </a:r>
            <a:r>
              <a:rPr sz="2000" spc="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справочной</a:t>
            </a:r>
            <a:r>
              <a:rPr sz="2000" spc="4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информации,</a:t>
            </a:r>
            <a:r>
              <a:rPr sz="2000" spc="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для</a:t>
            </a:r>
            <a:r>
              <a:rPr sz="2000" spc="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определения</a:t>
            </a:r>
            <a:r>
              <a:rPr sz="2000" spc="3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азимутов</a:t>
            </a:r>
            <a:r>
              <a:rPr sz="2000" spc="4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sz="2000" spc="3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топографической</a:t>
            </a:r>
            <a:r>
              <a:rPr sz="2000" spc="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карте; </a:t>
            </a:r>
            <a:r>
              <a:rPr sz="2000" spc="-46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непрограммируемый</a:t>
            </a:r>
            <a:r>
              <a:rPr sz="2000" spc="7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калькулятор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13569" y="530097"/>
            <a:ext cx="18230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Запрещено: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64"/>
              </a:lnSpc>
            </a:pPr>
            <a:fld id="{81D60167-4931-47E6-BA6A-407CBD079E47}" type="slidenum">
              <a:rPr spc="-5" dirty="0"/>
              <a:t>11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676400" y="1066800"/>
            <a:ext cx="8969628" cy="44961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629410" indent="-342900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Font typeface="Wingdings" pitchFamily="2" charset="2"/>
              <a:buChar char="ü"/>
              <a:tabLst>
                <a:tab pos="355600" algn="l"/>
              </a:tabLst>
            </a:pPr>
            <a:r>
              <a:rPr sz="24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Иметь</a:t>
            </a:r>
            <a:r>
              <a:rPr sz="2400" spc="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при</a:t>
            </a:r>
            <a:r>
              <a:rPr sz="2400" spc="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себе</a:t>
            </a:r>
            <a:r>
              <a:rPr sz="2400" spc="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средства</a:t>
            </a:r>
            <a:r>
              <a:rPr sz="2400" spc="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связи,</a:t>
            </a:r>
            <a:r>
              <a:rPr sz="2400" spc="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электронно- </a:t>
            </a:r>
            <a:r>
              <a:rPr sz="2400" spc="-6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вычислительную</a:t>
            </a:r>
            <a:r>
              <a:rPr sz="2400" spc="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технику,</a:t>
            </a:r>
            <a:r>
              <a:rPr sz="2400" spc="4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фото,</a:t>
            </a:r>
            <a:r>
              <a:rPr sz="2400" spc="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аудио</a:t>
            </a:r>
            <a:r>
              <a:rPr sz="2400" spc="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55600">
              <a:lnSpc>
                <a:spcPct val="100000"/>
              </a:lnSpc>
            </a:pPr>
            <a:r>
              <a:rPr sz="24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видеоаппаратуру,</a:t>
            </a:r>
            <a:r>
              <a:rPr sz="2400" spc="4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справочные</a:t>
            </a:r>
            <a:r>
              <a:rPr sz="2400" spc="5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материалы,</a:t>
            </a:r>
            <a:r>
              <a:rPr sz="2400" spc="3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письменные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55600" marR="1329055">
              <a:lnSpc>
                <a:spcPct val="100000"/>
              </a:lnSpc>
            </a:pPr>
            <a:r>
              <a:rPr sz="2400" spc="-5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заметки</a:t>
            </a:r>
            <a:r>
              <a:rPr sz="2400" spc="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sz="2400" spc="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иные</a:t>
            </a:r>
            <a:r>
              <a:rPr sz="2400" spc="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средства</a:t>
            </a:r>
            <a:r>
              <a:rPr sz="2400" spc="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хранения</a:t>
            </a:r>
            <a:r>
              <a:rPr sz="2400" spc="5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sz="2400" spc="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передачи </a:t>
            </a:r>
            <a:r>
              <a:rPr sz="2400" spc="-6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информации;</a:t>
            </a:r>
            <a:r>
              <a:rPr sz="24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smart-часы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55600" marR="1065530" indent="-342900">
              <a:lnSpc>
                <a:spcPct val="100000"/>
              </a:lnSpc>
              <a:buClr>
                <a:srgbClr val="000000"/>
              </a:buClr>
              <a:buFont typeface="Wingdings" pitchFamily="2" charset="2"/>
              <a:buChar char="ü"/>
              <a:tabLst>
                <a:tab pos="355600" algn="l"/>
              </a:tabLst>
            </a:pPr>
            <a:r>
              <a:rPr sz="24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выносить</a:t>
            </a:r>
            <a:r>
              <a:rPr sz="2400" spc="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из</a:t>
            </a:r>
            <a:r>
              <a:rPr sz="2400" spc="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аудиторий</a:t>
            </a:r>
            <a:r>
              <a:rPr sz="2400" spc="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sz="2400" spc="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ППЭ</a:t>
            </a:r>
            <a:r>
              <a:rPr sz="2400" spc="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экзаменационные </a:t>
            </a:r>
            <a:r>
              <a:rPr sz="2400" spc="-6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материалы</a:t>
            </a:r>
            <a:r>
              <a:rPr sz="2400" spc="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(ЭМ)</a:t>
            </a:r>
            <a:r>
              <a:rPr sz="2400" spc="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sz="2400" spc="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3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бумажном</a:t>
            </a:r>
            <a:r>
              <a:rPr sz="2400" spc="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sz="24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электронном </a:t>
            </a:r>
            <a:r>
              <a:rPr sz="24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носителях,</a:t>
            </a:r>
            <a:r>
              <a:rPr sz="2400" spc="3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их</a:t>
            </a:r>
            <a:r>
              <a:rPr sz="2400" spc="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фотографирование;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Font typeface="Wingdings"/>
              <a:buChar char=""/>
            </a:pP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>
              <a:lnSpc>
                <a:spcPct val="100000"/>
              </a:lnSpc>
              <a:buClr>
                <a:srgbClr val="000000"/>
              </a:buClr>
              <a:buFont typeface="Wingdings" pitchFamily="2" charset="2"/>
              <a:buChar char="ü"/>
              <a:tabLst>
                <a:tab pos="355600" algn="l"/>
              </a:tabLst>
            </a:pPr>
            <a:r>
              <a:rPr sz="24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фотографировать</a:t>
            </a:r>
            <a:r>
              <a:rPr sz="2400" spc="3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sz="24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переписывать</a:t>
            </a:r>
            <a:r>
              <a:rPr sz="2400" spc="4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задания</a:t>
            </a:r>
            <a:r>
              <a:rPr sz="2400" spc="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ЭМ,</a:t>
            </a:r>
            <a:r>
              <a:rPr sz="2400" spc="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2400" spc="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том </a:t>
            </a:r>
            <a:r>
              <a:rPr sz="2400" spc="-6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числе</a:t>
            </a:r>
            <a:r>
              <a:rPr sz="2400" spc="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оставлять</a:t>
            </a:r>
            <a:r>
              <a:rPr sz="2400" spc="3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письменные</a:t>
            </a:r>
            <a:r>
              <a:rPr sz="2400" spc="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заметки</a:t>
            </a:r>
            <a:r>
              <a:rPr sz="2400" spc="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sz="2400" spc="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теле.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1267" name="Picture 2" descr="C:\Users\Администрация\Downloads\IMG_20230118_130844_333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9038" y="152400"/>
            <a:ext cx="9390062" cy="6705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18274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2291" name="Picture 5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12950" y="107950"/>
            <a:ext cx="7442200" cy="6192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883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00850" y="511302"/>
            <a:ext cx="46266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Участник</a:t>
            </a:r>
            <a:r>
              <a:rPr spc="-5" dirty="0"/>
              <a:t> ГИА-11</a:t>
            </a:r>
            <a:r>
              <a:rPr spc="-10" dirty="0"/>
              <a:t> </a:t>
            </a:r>
            <a:r>
              <a:rPr dirty="0"/>
              <a:t>имеет</a:t>
            </a:r>
            <a:r>
              <a:rPr spc="-25" dirty="0"/>
              <a:t> </a:t>
            </a:r>
            <a:r>
              <a:rPr dirty="0"/>
              <a:t>право: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040635" y="1181100"/>
            <a:ext cx="9362440" cy="867410"/>
            <a:chOff x="2040635" y="1181100"/>
            <a:chExt cx="9362440" cy="867410"/>
          </a:xfrm>
        </p:grpSpPr>
        <p:sp>
          <p:nvSpPr>
            <p:cNvPr id="4" name="object 4"/>
            <p:cNvSpPr/>
            <p:nvPr/>
          </p:nvSpPr>
          <p:spPr>
            <a:xfrm>
              <a:off x="2053589" y="1194053"/>
              <a:ext cx="9336405" cy="841375"/>
            </a:xfrm>
            <a:custGeom>
              <a:avLst/>
              <a:gdLst/>
              <a:ahLst/>
              <a:cxnLst/>
              <a:rect l="l" t="t" r="r" b="b"/>
              <a:pathLst>
                <a:path w="9336405" h="841375">
                  <a:moveTo>
                    <a:pt x="9195816" y="0"/>
                  </a:moveTo>
                  <a:lnTo>
                    <a:pt x="140208" y="0"/>
                  </a:lnTo>
                  <a:lnTo>
                    <a:pt x="95877" y="7144"/>
                  </a:lnTo>
                  <a:lnTo>
                    <a:pt x="57387" y="27041"/>
                  </a:lnTo>
                  <a:lnTo>
                    <a:pt x="27041" y="57387"/>
                  </a:lnTo>
                  <a:lnTo>
                    <a:pt x="7144" y="95877"/>
                  </a:lnTo>
                  <a:lnTo>
                    <a:pt x="0" y="140208"/>
                  </a:lnTo>
                  <a:lnTo>
                    <a:pt x="0" y="701040"/>
                  </a:lnTo>
                  <a:lnTo>
                    <a:pt x="7144" y="745370"/>
                  </a:lnTo>
                  <a:lnTo>
                    <a:pt x="27041" y="783860"/>
                  </a:lnTo>
                  <a:lnTo>
                    <a:pt x="57387" y="814206"/>
                  </a:lnTo>
                  <a:lnTo>
                    <a:pt x="95877" y="834103"/>
                  </a:lnTo>
                  <a:lnTo>
                    <a:pt x="140208" y="841248"/>
                  </a:lnTo>
                  <a:lnTo>
                    <a:pt x="9195816" y="841248"/>
                  </a:lnTo>
                  <a:lnTo>
                    <a:pt x="9240146" y="834103"/>
                  </a:lnTo>
                  <a:lnTo>
                    <a:pt x="9278636" y="814206"/>
                  </a:lnTo>
                  <a:lnTo>
                    <a:pt x="9308982" y="783860"/>
                  </a:lnTo>
                  <a:lnTo>
                    <a:pt x="9328879" y="745370"/>
                  </a:lnTo>
                  <a:lnTo>
                    <a:pt x="9336024" y="701040"/>
                  </a:lnTo>
                  <a:lnTo>
                    <a:pt x="9336024" y="140208"/>
                  </a:lnTo>
                  <a:lnTo>
                    <a:pt x="9328879" y="95877"/>
                  </a:lnTo>
                  <a:lnTo>
                    <a:pt x="9308982" y="57387"/>
                  </a:lnTo>
                  <a:lnTo>
                    <a:pt x="9278636" y="27041"/>
                  </a:lnTo>
                  <a:lnTo>
                    <a:pt x="9240146" y="7144"/>
                  </a:lnTo>
                  <a:lnTo>
                    <a:pt x="9195816" y="0"/>
                  </a:lnTo>
                  <a:close/>
                </a:path>
              </a:pathLst>
            </a:custGeom>
            <a:solidFill>
              <a:srgbClr val="DEEB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053589" y="1194053"/>
              <a:ext cx="9336405" cy="841375"/>
            </a:xfrm>
            <a:custGeom>
              <a:avLst/>
              <a:gdLst/>
              <a:ahLst/>
              <a:cxnLst/>
              <a:rect l="l" t="t" r="r" b="b"/>
              <a:pathLst>
                <a:path w="9336405" h="841375">
                  <a:moveTo>
                    <a:pt x="0" y="140208"/>
                  </a:moveTo>
                  <a:lnTo>
                    <a:pt x="7144" y="95877"/>
                  </a:lnTo>
                  <a:lnTo>
                    <a:pt x="27041" y="57387"/>
                  </a:lnTo>
                  <a:lnTo>
                    <a:pt x="57387" y="27041"/>
                  </a:lnTo>
                  <a:lnTo>
                    <a:pt x="95877" y="7144"/>
                  </a:lnTo>
                  <a:lnTo>
                    <a:pt x="140208" y="0"/>
                  </a:lnTo>
                  <a:lnTo>
                    <a:pt x="9195816" y="0"/>
                  </a:lnTo>
                  <a:lnTo>
                    <a:pt x="9240146" y="7144"/>
                  </a:lnTo>
                  <a:lnTo>
                    <a:pt x="9278636" y="27041"/>
                  </a:lnTo>
                  <a:lnTo>
                    <a:pt x="9308982" y="57387"/>
                  </a:lnTo>
                  <a:lnTo>
                    <a:pt x="9328879" y="95877"/>
                  </a:lnTo>
                  <a:lnTo>
                    <a:pt x="9336024" y="140208"/>
                  </a:lnTo>
                  <a:lnTo>
                    <a:pt x="9336024" y="701040"/>
                  </a:lnTo>
                  <a:lnTo>
                    <a:pt x="9328879" y="745370"/>
                  </a:lnTo>
                  <a:lnTo>
                    <a:pt x="9308982" y="783860"/>
                  </a:lnTo>
                  <a:lnTo>
                    <a:pt x="9278636" y="814206"/>
                  </a:lnTo>
                  <a:lnTo>
                    <a:pt x="9240146" y="834103"/>
                  </a:lnTo>
                  <a:lnTo>
                    <a:pt x="9195816" y="841248"/>
                  </a:lnTo>
                  <a:lnTo>
                    <a:pt x="140208" y="841248"/>
                  </a:lnTo>
                  <a:lnTo>
                    <a:pt x="95877" y="834103"/>
                  </a:lnTo>
                  <a:lnTo>
                    <a:pt x="57387" y="814206"/>
                  </a:lnTo>
                  <a:lnTo>
                    <a:pt x="27041" y="783860"/>
                  </a:lnTo>
                  <a:lnTo>
                    <a:pt x="7144" y="745370"/>
                  </a:lnTo>
                  <a:lnTo>
                    <a:pt x="0" y="701040"/>
                  </a:lnTo>
                  <a:lnTo>
                    <a:pt x="0" y="140208"/>
                  </a:lnTo>
                  <a:close/>
                </a:path>
              </a:pathLst>
            </a:custGeom>
            <a:ln w="25908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2040635" y="2200655"/>
            <a:ext cx="9362440" cy="1242060"/>
            <a:chOff x="2040635" y="2200655"/>
            <a:chExt cx="9362440" cy="1242060"/>
          </a:xfrm>
        </p:grpSpPr>
        <p:sp>
          <p:nvSpPr>
            <p:cNvPr id="7" name="object 7"/>
            <p:cNvSpPr/>
            <p:nvPr/>
          </p:nvSpPr>
          <p:spPr>
            <a:xfrm>
              <a:off x="2053589" y="2213609"/>
              <a:ext cx="9336405" cy="1216660"/>
            </a:xfrm>
            <a:custGeom>
              <a:avLst/>
              <a:gdLst/>
              <a:ahLst/>
              <a:cxnLst/>
              <a:rect l="l" t="t" r="r" b="b"/>
              <a:pathLst>
                <a:path w="9336405" h="1216660">
                  <a:moveTo>
                    <a:pt x="9133332" y="0"/>
                  </a:moveTo>
                  <a:lnTo>
                    <a:pt x="202692" y="0"/>
                  </a:lnTo>
                  <a:lnTo>
                    <a:pt x="156234" y="5356"/>
                  </a:lnTo>
                  <a:lnTo>
                    <a:pt x="113577" y="20611"/>
                  </a:lnTo>
                  <a:lnTo>
                    <a:pt x="75942" y="44547"/>
                  </a:lnTo>
                  <a:lnTo>
                    <a:pt x="44547" y="75942"/>
                  </a:lnTo>
                  <a:lnTo>
                    <a:pt x="20611" y="113577"/>
                  </a:lnTo>
                  <a:lnTo>
                    <a:pt x="5356" y="156234"/>
                  </a:lnTo>
                  <a:lnTo>
                    <a:pt x="0" y="202691"/>
                  </a:lnTo>
                  <a:lnTo>
                    <a:pt x="0" y="1013460"/>
                  </a:lnTo>
                  <a:lnTo>
                    <a:pt x="5356" y="1059917"/>
                  </a:lnTo>
                  <a:lnTo>
                    <a:pt x="20611" y="1102574"/>
                  </a:lnTo>
                  <a:lnTo>
                    <a:pt x="44547" y="1140209"/>
                  </a:lnTo>
                  <a:lnTo>
                    <a:pt x="75942" y="1171604"/>
                  </a:lnTo>
                  <a:lnTo>
                    <a:pt x="113577" y="1195540"/>
                  </a:lnTo>
                  <a:lnTo>
                    <a:pt x="156234" y="1210795"/>
                  </a:lnTo>
                  <a:lnTo>
                    <a:pt x="202692" y="1216152"/>
                  </a:lnTo>
                  <a:lnTo>
                    <a:pt x="9133332" y="1216152"/>
                  </a:lnTo>
                  <a:lnTo>
                    <a:pt x="9179789" y="1210795"/>
                  </a:lnTo>
                  <a:lnTo>
                    <a:pt x="9222446" y="1195540"/>
                  </a:lnTo>
                  <a:lnTo>
                    <a:pt x="9260081" y="1171604"/>
                  </a:lnTo>
                  <a:lnTo>
                    <a:pt x="9291476" y="1140209"/>
                  </a:lnTo>
                  <a:lnTo>
                    <a:pt x="9315412" y="1102574"/>
                  </a:lnTo>
                  <a:lnTo>
                    <a:pt x="9330667" y="1059917"/>
                  </a:lnTo>
                  <a:lnTo>
                    <a:pt x="9336024" y="1013460"/>
                  </a:lnTo>
                  <a:lnTo>
                    <a:pt x="9336024" y="202691"/>
                  </a:lnTo>
                  <a:lnTo>
                    <a:pt x="9330667" y="156234"/>
                  </a:lnTo>
                  <a:lnTo>
                    <a:pt x="9315412" y="113577"/>
                  </a:lnTo>
                  <a:lnTo>
                    <a:pt x="9291476" y="75942"/>
                  </a:lnTo>
                  <a:lnTo>
                    <a:pt x="9260081" y="44547"/>
                  </a:lnTo>
                  <a:lnTo>
                    <a:pt x="9222446" y="20611"/>
                  </a:lnTo>
                  <a:lnTo>
                    <a:pt x="9179789" y="5356"/>
                  </a:lnTo>
                  <a:lnTo>
                    <a:pt x="9133332" y="0"/>
                  </a:lnTo>
                  <a:close/>
                </a:path>
              </a:pathLst>
            </a:custGeom>
            <a:solidFill>
              <a:srgbClr val="DEEB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053589" y="2213609"/>
              <a:ext cx="9336405" cy="1216660"/>
            </a:xfrm>
            <a:custGeom>
              <a:avLst/>
              <a:gdLst/>
              <a:ahLst/>
              <a:cxnLst/>
              <a:rect l="l" t="t" r="r" b="b"/>
              <a:pathLst>
                <a:path w="9336405" h="1216660">
                  <a:moveTo>
                    <a:pt x="0" y="202691"/>
                  </a:moveTo>
                  <a:lnTo>
                    <a:pt x="5356" y="156234"/>
                  </a:lnTo>
                  <a:lnTo>
                    <a:pt x="20611" y="113577"/>
                  </a:lnTo>
                  <a:lnTo>
                    <a:pt x="44547" y="75942"/>
                  </a:lnTo>
                  <a:lnTo>
                    <a:pt x="75942" y="44547"/>
                  </a:lnTo>
                  <a:lnTo>
                    <a:pt x="113577" y="20611"/>
                  </a:lnTo>
                  <a:lnTo>
                    <a:pt x="156234" y="5356"/>
                  </a:lnTo>
                  <a:lnTo>
                    <a:pt x="202692" y="0"/>
                  </a:lnTo>
                  <a:lnTo>
                    <a:pt x="9133332" y="0"/>
                  </a:lnTo>
                  <a:lnTo>
                    <a:pt x="9179789" y="5356"/>
                  </a:lnTo>
                  <a:lnTo>
                    <a:pt x="9222446" y="20611"/>
                  </a:lnTo>
                  <a:lnTo>
                    <a:pt x="9260081" y="44547"/>
                  </a:lnTo>
                  <a:lnTo>
                    <a:pt x="9291476" y="75942"/>
                  </a:lnTo>
                  <a:lnTo>
                    <a:pt x="9315412" y="113577"/>
                  </a:lnTo>
                  <a:lnTo>
                    <a:pt x="9330667" y="156234"/>
                  </a:lnTo>
                  <a:lnTo>
                    <a:pt x="9336024" y="202691"/>
                  </a:lnTo>
                  <a:lnTo>
                    <a:pt x="9336024" y="1013460"/>
                  </a:lnTo>
                  <a:lnTo>
                    <a:pt x="9330667" y="1059917"/>
                  </a:lnTo>
                  <a:lnTo>
                    <a:pt x="9315412" y="1102574"/>
                  </a:lnTo>
                  <a:lnTo>
                    <a:pt x="9291476" y="1140209"/>
                  </a:lnTo>
                  <a:lnTo>
                    <a:pt x="9260081" y="1171604"/>
                  </a:lnTo>
                  <a:lnTo>
                    <a:pt x="9222446" y="1195540"/>
                  </a:lnTo>
                  <a:lnTo>
                    <a:pt x="9179789" y="1210795"/>
                  </a:lnTo>
                  <a:lnTo>
                    <a:pt x="9133332" y="1216152"/>
                  </a:lnTo>
                  <a:lnTo>
                    <a:pt x="202692" y="1216152"/>
                  </a:lnTo>
                  <a:lnTo>
                    <a:pt x="156234" y="1210795"/>
                  </a:lnTo>
                  <a:lnTo>
                    <a:pt x="113577" y="1195540"/>
                  </a:lnTo>
                  <a:lnTo>
                    <a:pt x="75942" y="1171604"/>
                  </a:lnTo>
                  <a:lnTo>
                    <a:pt x="44547" y="1140209"/>
                  </a:lnTo>
                  <a:lnTo>
                    <a:pt x="20611" y="1102574"/>
                  </a:lnTo>
                  <a:lnTo>
                    <a:pt x="5356" y="1059917"/>
                  </a:lnTo>
                  <a:lnTo>
                    <a:pt x="0" y="1013460"/>
                  </a:lnTo>
                  <a:lnTo>
                    <a:pt x="0" y="202691"/>
                  </a:lnTo>
                  <a:close/>
                </a:path>
              </a:pathLst>
            </a:custGeom>
            <a:ln w="25908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2040635" y="3595115"/>
            <a:ext cx="9362440" cy="573405"/>
            <a:chOff x="2040635" y="3595115"/>
            <a:chExt cx="9362440" cy="573405"/>
          </a:xfrm>
        </p:grpSpPr>
        <p:sp>
          <p:nvSpPr>
            <p:cNvPr id="10" name="object 10"/>
            <p:cNvSpPr/>
            <p:nvPr/>
          </p:nvSpPr>
          <p:spPr>
            <a:xfrm>
              <a:off x="2053589" y="3608069"/>
              <a:ext cx="9336405" cy="547370"/>
            </a:xfrm>
            <a:custGeom>
              <a:avLst/>
              <a:gdLst/>
              <a:ahLst/>
              <a:cxnLst/>
              <a:rect l="l" t="t" r="r" b="b"/>
              <a:pathLst>
                <a:path w="9336405" h="547370">
                  <a:moveTo>
                    <a:pt x="9244838" y="0"/>
                  </a:moveTo>
                  <a:lnTo>
                    <a:pt x="91186" y="0"/>
                  </a:lnTo>
                  <a:lnTo>
                    <a:pt x="55667" y="7157"/>
                  </a:lnTo>
                  <a:lnTo>
                    <a:pt x="26685" y="26685"/>
                  </a:lnTo>
                  <a:lnTo>
                    <a:pt x="7157" y="55667"/>
                  </a:lnTo>
                  <a:lnTo>
                    <a:pt x="0" y="91185"/>
                  </a:lnTo>
                  <a:lnTo>
                    <a:pt x="0" y="455929"/>
                  </a:lnTo>
                  <a:lnTo>
                    <a:pt x="7157" y="491448"/>
                  </a:lnTo>
                  <a:lnTo>
                    <a:pt x="26685" y="520430"/>
                  </a:lnTo>
                  <a:lnTo>
                    <a:pt x="55667" y="539958"/>
                  </a:lnTo>
                  <a:lnTo>
                    <a:pt x="91186" y="547115"/>
                  </a:lnTo>
                  <a:lnTo>
                    <a:pt x="9244838" y="547115"/>
                  </a:lnTo>
                  <a:lnTo>
                    <a:pt x="9280356" y="539958"/>
                  </a:lnTo>
                  <a:lnTo>
                    <a:pt x="9309338" y="520430"/>
                  </a:lnTo>
                  <a:lnTo>
                    <a:pt x="9328866" y="491448"/>
                  </a:lnTo>
                  <a:lnTo>
                    <a:pt x="9336024" y="455929"/>
                  </a:lnTo>
                  <a:lnTo>
                    <a:pt x="9336024" y="91185"/>
                  </a:lnTo>
                  <a:lnTo>
                    <a:pt x="9328866" y="55667"/>
                  </a:lnTo>
                  <a:lnTo>
                    <a:pt x="9309338" y="26685"/>
                  </a:lnTo>
                  <a:lnTo>
                    <a:pt x="9280356" y="7157"/>
                  </a:lnTo>
                  <a:lnTo>
                    <a:pt x="9244838" y="0"/>
                  </a:lnTo>
                  <a:close/>
                </a:path>
              </a:pathLst>
            </a:custGeom>
            <a:solidFill>
              <a:srgbClr val="DEEB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053589" y="3608069"/>
              <a:ext cx="9336405" cy="547370"/>
            </a:xfrm>
            <a:custGeom>
              <a:avLst/>
              <a:gdLst/>
              <a:ahLst/>
              <a:cxnLst/>
              <a:rect l="l" t="t" r="r" b="b"/>
              <a:pathLst>
                <a:path w="9336405" h="547370">
                  <a:moveTo>
                    <a:pt x="0" y="91185"/>
                  </a:moveTo>
                  <a:lnTo>
                    <a:pt x="7157" y="55667"/>
                  </a:lnTo>
                  <a:lnTo>
                    <a:pt x="26685" y="26685"/>
                  </a:lnTo>
                  <a:lnTo>
                    <a:pt x="55667" y="7157"/>
                  </a:lnTo>
                  <a:lnTo>
                    <a:pt x="91186" y="0"/>
                  </a:lnTo>
                  <a:lnTo>
                    <a:pt x="9244838" y="0"/>
                  </a:lnTo>
                  <a:lnTo>
                    <a:pt x="9280356" y="7157"/>
                  </a:lnTo>
                  <a:lnTo>
                    <a:pt x="9309338" y="26685"/>
                  </a:lnTo>
                  <a:lnTo>
                    <a:pt x="9328866" y="55667"/>
                  </a:lnTo>
                  <a:lnTo>
                    <a:pt x="9336024" y="91185"/>
                  </a:lnTo>
                  <a:lnTo>
                    <a:pt x="9336024" y="455929"/>
                  </a:lnTo>
                  <a:lnTo>
                    <a:pt x="9328866" y="491448"/>
                  </a:lnTo>
                  <a:lnTo>
                    <a:pt x="9309338" y="520430"/>
                  </a:lnTo>
                  <a:lnTo>
                    <a:pt x="9280356" y="539958"/>
                  </a:lnTo>
                  <a:lnTo>
                    <a:pt x="9244838" y="547115"/>
                  </a:lnTo>
                  <a:lnTo>
                    <a:pt x="91186" y="547115"/>
                  </a:lnTo>
                  <a:lnTo>
                    <a:pt x="55667" y="539958"/>
                  </a:lnTo>
                  <a:lnTo>
                    <a:pt x="26685" y="520430"/>
                  </a:lnTo>
                  <a:lnTo>
                    <a:pt x="7157" y="491448"/>
                  </a:lnTo>
                  <a:lnTo>
                    <a:pt x="0" y="455929"/>
                  </a:lnTo>
                  <a:lnTo>
                    <a:pt x="0" y="91185"/>
                  </a:lnTo>
                  <a:close/>
                </a:path>
              </a:pathLst>
            </a:custGeom>
            <a:ln w="25908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2040635" y="4334255"/>
            <a:ext cx="9362440" cy="2068195"/>
            <a:chOff x="2040635" y="4334255"/>
            <a:chExt cx="9362440" cy="2068195"/>
          </a:xfrm>
        </p:grpSpPr>
        <p:sp>
          <p:nvSpPr>
            <p:cNvPr id="13" name="object 13"/>
            <p:cNvSpPr/>
            <p:nvPr/>
          </p:nvSpPr>
          <p:spPr>
            <a:xfrm>
              <a:off x="2053589" y="4347209"/>
              <a:ext cx="9336405" cy="2042160"/>
            </a:xfrm>
            <a:custGeom>
              <a:avLst/>
              <a:gdLst/>
              <a:ahLst/>
              <a:cxnLst/>
              <a:rect l="l" t="t" r="r" b="b"/>
              <a:pathLst>
                <a:path w="9336405" h="2042160">
                  <a:moveTo>
                    <a:pt x="8995664" y="0"/>
                  </a:moveTo>
                  <a:lnTo>
                    <a:pt x="340360" y="0"/>
                  </a:lnTo>
                  <a:lnTo>
                    <a:pt x="294178" y="3107"/>
                  </a:lnTo>
                  <a:lnTo>
                    <a:pt x="249884" y="12159"/>
                  </a:lnTo>
                  <a:lnTo>
                    <a:pt x="207883" y="26749"/>
                  </a:lnTo>
                  <a:lnTo>
                    <a:pt x="168580" y="46472"/>
                  </a:lnTo>
                  <a:lnTo>
                    <a:pt x="132382" y="70923"/>
                  </a:lnTo>
                  <a:lnTo>
                    <a:pt x="99694" y="99694"/>
                  </a:lnTo>
                  <a:lnTo>
                    <a:pt x="70923" y="132382"/>
                  </a:lnTo>
                  <a:lnTo>
                    <a:pt x="46472" y="168580"/>
                  </a:lnTo>
                  <a:lnTo>
                    <a:pt x="26749" y="207883"/>
                  </a:lnTo>
                  <a:lnTo>
                    <a:pt x="12159" y="249884"/>
                  </a:lnTo>
                  <a:lnTo>
                    <a:pt x="3107" y="294178"/>
                  </a:lnTo>
                  <a:lnTo>
                    <a:pt x="0" y="340359"/>
                  </a:lnTo>
                  <a:lnTo>
                    <a:pt x="0" y="1701800"/>
                  </a:lnTo>
                  <a:lnTo>
                    <a:pt x="3107" y="1747984"/>
                  </a:lnTo>
                  <a:lnTo>
                    <a:pt x="12159" y="1792280"/>
                  </a:lnTo>
                  <a:lnTo>
                    <a:pt x="26749" y="1834282"/>
                  </a:lnTo>
                  <a:lnTo>
                    <a:pt x="46472" y="1873584"/>
                  </a:lnTo>
                  <a:lnTo>
                    <a:pt x="70923" y="1909782"/>
                  </a:lnTo>
                  <a:lnTo>
                    <a:pt x="99694" y="1942469"/>
                  </a:lnTo>
                  <a:lnTo>
                    <a:pt x="132382" y="1971240"/>
                  </a:lnTo>
                  <a:lnTo>
                    <a:pt x="168580" y="1995690"/>
                  </a:lnTo>
                  <a:lnTo>
                    <a:pt x="207883" y="2015412"/>
                  </a:lnTo>
                  <a:lnTo>
                    <a:pt x="249884" y="2030001"/>
                  </a:lnTo>
                  <a:lnTo>
                    <a:pt x="294178" y="2039052"/>
                  </a:lnTo>
                  <a:lnTo>
                    <a:pt x="340360" y="2042159"/>
                  </a:lnTo>
                  <a:lnTo>
                    <a:pt x="8995664" y="2042159"/>
                  </a:lnTo>
                  <a:lnTo>
                    <a:pt x="9041845" y="2039052"/>
                  </a:lnTo>
                  <a:lnTo>
                    <a:pt x="9086139" y="2030001"/>
                  </a:lnTo>
                  <a:lnTo>
                    <a:pt x="9128140" y="2015412"/>
                  </a:lnTo>
                  <a:lnTo>
                    <a:pt x="9167443" y="1995690"/>
                  </a:lnTo>
                  <a:lnTo>
                    <a:pt x="9203641" y="1971240"/>
                  </a:lnTo>
                  <a:lnTo>
                    <a:pt x="9236329" y="1942469"/>
                  </a:lnTo>
                  <a:lnTo>
                    <a:pt x="9265100" y="1909782"/>
                  </a:lnTo>
                  <a:lnTo>
                    <a:pt x="9289551" y="1873584"/>
                  </a:lnTo>
                  <a:lnTo>
                    <a:pt x="9309274" y="1834282"/>
                  </a:lnTo>
                  <a:lnTo>
                    <a:pt x="9323864" y="1792280"/>
                  </a:lnTo>
                  <a:lnTo>
                    <a:pt x="9332916" y="1747984"/>
                  </a:lnTo>
                  <a:lnTo>
                    <a:pt x="9336024" y="1701800"/>
                  </a:lnTo>
                  <a:lnTo>
                    <a:pt x="9336024" y="340359"/>
                  </a:lnTo>
                  <a:lnTo>
                    <a:pt x="9332916" y="294178"/>
                  </a:lnTo>
                  <a:lnTo>
                    <a:pt x="9323864" y="249884"/>
                  </a:lnTo>
                  <a:lnTo>
                    <a:pt x="9309274" y="207883"/>
                  </a:lnTo>
                  <a:lnTo>
                    <a:pt x="9289551" y="168580"/>
                  </a:lnTo>
                  <a:lnTo>
                    <a:pt x="9265100" y="132382"/>
                  </a:lnTo>
                  <a:lnTo>
                    <a:pt x="9236329" y="99694"/>
                  </a:lnTo>
                  <a:lnTo>
                    <a:pt x="9203641" y="70923"/>
                  </a:lnTo>
                  <a:lnTo>
                    <a:pt x="9167443" y="46472"/>
                  </a:lnTo>
                  <a:lnTo>
                    <a:pt x="9128140" y="26749"/>
                  </a:lnTo>
                  <a:lnTo>
                    <a:pt x="9086139" y="12159"/>
                  </a:lnTo>
                  <a:lnTo>
                    <a:pt x="9041845" y="3107"/>
                  </a:lnTo>
                  <a:lnTo>
                    <a:pt x="8995664" y="0"/>
                  </a:lnTo>
                  <a:close/>
                </a:path>
              </a:pathLst>
            </a:custGeom>
            <a:solidFill>
              <a:srgbClr val="DEEB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053589" y="4347209"/>
              <a:ext cx="9336405" cy="2042160"/>
            </a:xfrm>
            <a:custGeom>
              <a:avLst/>
              <a:gdLst/>
              <a:ahLst/>
              <a:cxnLst/>
              <a:rect l="l" t="t" r="r" b="b"/>
              <a:pathLst>
                <a:path w="9336405" h="2042160">
                  <a:moveTo>
                    <a:pt x="0" y="340359"/>
                  </a:moveTo>
                  <a:lnTo>
                    <a:pt x="3107" y="294178"/>
                  </a:lnTo>
                  <a:lnTo>
                    <a:pt x="12159" y="249884"/>
                  </a:lnTo>
                  <a:lnTo>
                    <a:pt x="26749" y="207883"/>
                  </a:lnTo>
                  <a:lnTo>
                    <a:pt x="46472" y="168580"/>
                  </a:lnTo>
                  <a:lnTo>
                    <a:pt x="70923" y="132382"/>
                  </a:lnTo>
                  <a:lnTo>
                    <a:pt x="99694" y="99694"/>
                  </a:lnTo>
                  <a:lnTo>
                    <a:pt x="132382" y="70923"/>
                  </a:lnTo>
                  <a:lnTo>
                    <a:pt x="168580" y="46472"/>
                  </a:lnTo>
                  <a:lnTo>
                    <a:pt x="207883" y="26749"/>
                  </a:lnTo>
                  <a:lnTo>
                    <a:pt x="249884" y="12159"/>
                  </a:lnTo>
                  <a:lnTo>
                    <a:pt x="294178" y="3107"/>
                  </a:lnTo>
                  <a:lnTo>
                    <a:pt x="340360" y="0"/>
                  </a:lnTo>
                  <a:lnTo>
                    <a:pt x="8995664" y="0"/>
                  </a:lnTo>
                  <a:lnTo>
                    <a:pt x="9041845" y="3107"/>
                  </a:lnTo>
                  <a:lnTo>
                    <a:pt x="9086139" y="12159"/>
                  </a:lnTo>
                  <a:lnTo>
                    <a:pt x="9128140" y="26749"/>
                  </a:lnTo>
                  <a:lnTo>
                    <a:pt x="9167443" y="46472"/>
                  </a:lnTo>
                  <a:lnTo>
                    <a:pt x="9203641" y="70923"/>
                  </a:lnTo>
                  <a:lnTo>
                    <a:pt x="9236329" y="99694"/>
                  </a:lnTo>
                  <a:lnTo>
                    <a:pt x="9265100" y="132382"/>
                  </a:lnTo>
                  <a:lnTo>
                    <a:pt x="9289551" y="168580"/>
                  </a:lnTo>
                  <a:lnTo>
                    <a:pt x="9309274" y="207883"/>
                  </a:lnTo>
                  <a:lnTo>
                    <a:pt x="9323864" y="249884"/>
                  </a:lnTo>
                  <a:lnTo>
                    <a:pt x="9332916" y="294178"/>
                  </a:lnTo>
                  <a:lnTo>
                    <a:pt x="9336024" y="340359"/>
                  </a:lnTo>
                  <a:lnTo>
                    <a:pt x="9336024" y="1701800"/>
                  </a:lnTo>
                  <a:lnTo>
                    <a:pt x="9332916" y="1747984"/>
                  </a:lnTo>
                  <a:lnTo>
                    <a:pt x="9323864" y="1792280"/>
                  </a:lnTo>
                  <a:lnTo>
                    <a:pt x="9309274" y="1834282"/>
                  </a:lnTo>
                  <a:lnTo>
                    <a:pt x="9289551" y="1873584"/>
                  </a:lnTo>
                  <a:lnTo>
                    <a:pt x="9265100" y="1909782"/>
                  </a:lnTo>
                  <a:lnTo>
                    <a:pt x="9236329" y="1942469"/>
                  </a:lnTo>
                  <a:lnTo>
                    <a:pt x="9203641" y="1971240"/>
                  </a:lnTo>
                  <a:lnTo>
                    <a:pt x="9167443" y="1995690"/>
                  </a:lnTo>
                  <a:lnTo>
                    <a:pt x="9128140" y="2015412"/>
                  </a:lnTo>
                  <a:lnTo>
                    <a:pt x="9086139" y="2030001"/>
                  </a:lnTo>
                  <a:lnTo>
                    <a:pt x="9041845" y="2039052"/>
                  </a:lnTo>
                  <a:lnTo>
                    <a:pt x="8995664" y="2042159"/>
                  </a:lnTo>
                  <a:lnTo>
                    <a:pt x="340360" y="2042159"/>
                  </a:lnTo>
                  <a:lnTo>
                    <a:pt x="294178" y="2039052"/>
                  </a:lnTo>
                  <a:lnTo>
                    <a:pt x="249884" y="2030001"/>
                  </a:lnTo>
                  <a:lnTo>
                    <a:pt x="207883" y="2015412"/>
                  </a:lnTo>
                  <a:lnTo>
                    <a:pt x="168580" y="1995690"/>
                  </a:lnTo>
                  <a:lnTo>
                    <a:pt x="132382" y="1971240"/>
                  </a:lnTo>
                  <a:lnTo>
                    <a:pt x="99694" y="1942469"/>
                  </a:lnTo>
                  <a:lnTo>
                    <a:pt x="70923" y="1909782"/>
                  </a:lnTo>
                  <a:lnTo>
                    <a:pt x="46472" y="1873584"/>
                  </a:lnTo>
                  <a:lnTo>
                    <a:pt x="26749" y="1834282"/>
                  </a:lnTo>
                  <a:lnTo>
                    <a:pt x="12159" y="1792280"/>
                  </a:lnTo>
                  <a:lnTo>
                    <a:pt x="3107" y="1747984"/>
                  </a:lnTo>
                  <a:lnTo>
                    <a:pt x="0" y="1701800"/>
                  </a:lnTo>
                  <a:lnTo>
                    <a:pt x="0" y="340359"/>
                  </a:lnTo>
                  <a:close/>
                </a:path>
              </a:pathLst>
            </a:custGeom>
            <a:ln w="25908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2364485" y="1184275"/>
            <a:ext cx="8712835" cy="5013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" algn="ctr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1F3863"/>
                </a:solidFill>
                <a:latin typeface="Arial"/>
                <a:cs typeface="Arial"/>
              </a:rPr>
              <a:t>Выйти</a:t>
            </a:r>
            <a:r>
              <a:rPr sz="1800" b="1" spc="4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F3863"/>
                </a:solidFill>
                <a:latin typeface="Arial"/>
                <a:cs typeface="Arial"/>
              </a:rPr>
              <a:t>из</a:t>
            </a:r>
            <a:r>
              <a:rPr sz="1800" b="1" spc="1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F3863"/>
                </a:solidFill>
                <a:latin typeface="Arial"/>
                <a:cs typeface="Arial"/>
              </a:rPr>
              <a:t>аудитории</a:t>
            </a:r>
            <a:r>
              <a:rPr sz="1800" b="1" spc="4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F3863"/>
                </a:solidFill>
                <a:latin typeface="Arial"/>
                <a:cs typeface="Arial"/>
              </a:rPr>
              <a:t>по</a:t>
            </a:r>
            <a:r>
              <a:rPr sz="1800" b="1" spc="-1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F3863"/>
                </a:solidFill>
                <a:latin typeface="Arial"/>
                <a:cs typeface="Arial"/>
              </a:rPr>
              <a:t>уважительной</a:t>
            </a:r>
            <a:r>
              <a:rPr sz="1800" b="1" spc="4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F3863"/>
                </a:solidFill>
                <a:latin typeface="Arial"/>
                <a:cs typeface="Arial"/>
              </a:rPr>
              <a:t>причине</a:t>
            </a:r>
            <a:endParaRPr sz="1800">
              <a:latin typeface="Arial"/>
              <a:cs typeface="Arial"/>
            </a:endParaRPr>
          </a:p>
          <a:p>
            <a:pPr marL="97155" marR="88900" algn="ctr">
              <a:lnSpc>
                <a:spcPct val="100000"/>
              </a:lnSpc>
            </a:pPr>
            <a:r>
              <a:rPr sz="1800" b="1" spc="-15" dirty="0">
                <a:solidFill>
                  <a:srgbClr val="1F3863"/>
                </a:solidFill>
                <a:latin typeface="Arial"/>
                <a:cs typeface="Arial"/>
              </a:rPr>
              <a:t>ВАЖНО:</a:t>
            </a:r>
            <a:r>
              <a:rPr sz="1800" b="1" spc="6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F3863"/>
                </a:solidFill>
                <a:latin typeface="Microsoft Sans Serif"/>
                <a:cs typeface="Microsoft Sans Serif"/>
              </a:rPr>
              <a:t>в</a:t>
            </a:r>
            <a:r>
              <a:rPr sz="1800" spc="30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1F3863"/>
                </a:solidFill>
                <a:latin typeface="Microsoft Sans Serif"/>
                <a:cs typeface="Microsoft Sans Serif"/>
              </a:rPr>
              <a:t>этом</a:t>
            </a:r>
            <a:r>
              <a:rPr sz="1800" spc="15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1F3863"/>
                </a:solidFill>
                <a:latin typeface="Microsoft Sans Serif"/>
                <a:cs typeface="Microsoft Sans Serif"/>
              </a:rPr>
              <a:t>случае</a:t>
            </a:r>
            <a:r>
              <a:rPr sz="1800" spc="45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1F3863"/>
                </a:solidFill>
                <a:latin typeface="Microsoft Sans Serif"/>
                <a:cs typeface="Microsoft Sans Serif"/>
              </a:rPr>
              <a:t>все</a:t>
            </a:r>
            <a:r>
              <a:rPr sz="1800" spc="25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1F3863"/>
                </a:solidFill>
                <a:latin typeface="Microsoft Sans Serif"/>
                <a:cs typeface="Microsoft Sans Serif"/>
              </a:rPr>
              <a:t>экзаменационные</a:t>
            </a:r>
            <a:r>
              <a:rPr sz="1800" spc="30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1F3863"/>
                </a:solidFill>
                <a:latin typeface="Microsoft Sans Serif"/>
                <a:cs typeface="Microsoft Sans Serif"/>
              </a:rPr>
              <a:t>материалы</a:t>
            </a:r>
            <a:r>
              <a:rPr sz="1800" spc="30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1F3863"/>
                </a:solidFill>
                <a:latin typeface="Microsoft Sans Serif"/>
                <a:cs typeface="Microsoft Sans Serif"/>
              </a:rPr>
              <a:t>остаются</a:t>
            </a:r>
            <a:r>
              <a:rPr sz="1800" spc="15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1F3863"/>
                </a:solidFill>
                <a:latin typeface="Microsoft Sans Serif"/>
                <a:cs typeface="Microsoft Sans Serif"/>
              </a:rPr>
              <a:t>на</a:t>
            </a:r>
            <a:r>
              <a:rPr sz="1800" spc="35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1F3863"/>
                </a:solidFill>
                <a:latin typeface="Microsoft Sans Serif"/>
                <a:cs typeface="Microsoft Sans Serif"/>
              </a:rPr>
              <a:t>рабочем </a:t>
            </a:r>
            <a:r>
              <a:rPr sz="1800" spc="-459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1F3863"/>
                </a:solidFill>
                <a:latin typeface="Microsoft Sans Serif"/>
                <a:cs typeface="Microsoft Sans Serif"/>
              </a:rPr>
              <a:t>столе</a:t>
            </a:r>
            <a:r>
              <a:rPr sz="1800" spc="15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1F3863"/>
                </a:solidFill>
                <a:latin typeface="Microsoft Sans Serif"/>
                <a:cs typeface="Microsoft Sans Serif"/>
              </a:rPr>
              <a:t>в</a:t>
            </a:r>
            <a:r>
              <a:rPr sz="1800" spc="15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1F3863"/>
                </a:solidFill>
                <a:latin typeface="Microsoft Sans Serif"/>
                <a:cs typeface="Microsoft Sans Serif"/>
              </a:rPr>
              <a:t>аудитории</a:t>
            </a:r>
            <a:endParaRPr sz="18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00">
              <a:latin typeface="Microsoft Sans Serif"/>
              <a:cs typeface="Microsoft Sans Serif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800" b="1" dirty="0">
                <a:solidFill>
                  <a:srgbClr val="1F3863"/>
                </a:solidFill>
                <a:latin typeface="Arial"/>
                <a:cs typeface="Arial"/>
              </a:rPr>
              <a:t>В</a:t>
            </a:r>
            <a:r>
              <a:rPr sz="1800" b="1" spc="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1F3863"/>
                </a:solidFill>
                <a:latin typeface="Arial"/>
                <a:cs typeface="Arial"/>
              </a:rPr>
              <a:t>случае</a:t>
            </a:r>
            <a:r>
              <a:rPr sz="1800" b="1" spc="3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F3863"/>
                </a:solidFill>
                <a:latin typeface="Arial"/>
                <a:cs typeface="Arial"/>
              </a:rPr>
              <a:t>плохого</a:t>
            </a:r>
            <a:r>
              <a:rPr sz="1800" b="1" spc="1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1F3863"/>
                </a:solidFill>
                <a:latin typeface="Arial"/>
                <a:cs typeface="Arial"/>
              </a:rPr>
              <a:t>самочувствия</a:t>
            </a:r>
            <a:r>
              <a:rPr sz="1800" b="1" spc="6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1F3863"/>
                </a:solidFill>
                <a:latin typeface="Arial"/>
                <a:cs typeface="Arial"/>
              </a:rPr>
              <a:t>обратиться</a:t>
            </a:r>
            <a:r>
              <a:rPr sz="1800" b="1" spc="8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F3863"/>
                </a:solidFill>
                <a:latin typeface="Arial"/>
                <a:cs typeface="Arial"/>
              </a:rPr>
              <a:t>к</a:t>
            </a:r>
            <a:r>
              <a:rPr sz="1800" b="1" spc="-5" dirty="0">
                <a:solidFill>
                  <a:srgbClr val="1F3863"/>
                </a:solidFill>
                <a:latin typeface="Arial"/>
                <a:cs typeface="Arial"/>
              </a:rPr>
              <a:t> дежурному</a:t>
            </a:r>
            <a:r>
              <a:rPr sz="1800" b="1" spc="2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F3863"/>
                </a:solidFill>
                <a:latin typeface="Arial"/>
                <a:cs typeface="Arial"/>
              </a:rPr>
              <a:t>медицинскому</a:t>
            </a:r>
            <a:endParaRPr sz="1800">
              <a:latin typeface="Arial"/>
              <a:cs typeface="Arial"/>
            </a:endParaRPr>
          </a:p>
          <a:p>
            <a:pPr marL="2540" algn="ctr">
              <a:lnSpc>
                <a:spcPct val="100000"/>
              </a:lnSpc>
            </a:pPr>
            <a:r>
              <a:rPr sz="1800" b="1" spc="-10" dirty="0">
                <a:solidFill>
                  <a:srgbClr val="1F3863"/>
                </a:solidFill>
                <a:latin typeface="Arial"/>
                <a:cs typeface="Arial"/>
              </a:rPr>
              <a:t>сотруднику</a:t>
            </a:r>
            <a:endParaRPr sz="1800">
              <a:latin typeface="Arial"/>
              <a:cs typeface="Arial"/>
            </a:endParaRPr>
          </a:p>
          <a:p>
            <a:pPr marL="148590" marR="142875" algn="ctr">
              <a:lnSpc>
                <a:spcPct val="100000"/>
              </a:lnSpc>
            </a:pPr>
            <a:r>
              <a:rPr sz="1800" b="1" spc="-15" dirty="0">
                <a:solidFill>
                  <a:srgbClr val="1F3863"/>
                </a:solidFill>
                <a:latin typeface="Arial"/>
                <a:cs typeface="Arial"/>
              </a:rPr>
              <a:t>ВАЖНО:</a:t>
            </a:r>
            <a:r>
              <a:rPr sz="1800" b="1" spc="6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1F3863"/>
                </a:solidFill>
                <a:latin typeface="Microsoft Sans Serif"/>
                <a:cs typeface="Microsoft Sans Serif"/>
              </a:rPr>
              <a:t>после</a:t>
            </a:r>
            <a:r>
              <a:rPr sz="1800" spc="30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1F3863"/>
                </a:solidFill>
                <a:latin typeface="Microsoft Sans Serif"/>
                <a:cs typeface="Microsoft Sans Serif"/>
              </a:rPr>
              <a:t>возвращения</a:t>
            </a:r>
            <a:r>
              <a:rPr sz="1800" spc="35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1F3863"/>
                </a:solidFill>
                <a:latin typeface="Microsoft Sans Serif"/>
                <a:cs typeface="Microsoft Sans Serif"/>
              </a:rPr>
              <a:t>в</a:t>
            </a:r>
            <a:r>
              <a:rPr sz="1800" spc="35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1F3863"/>
                </a:solidFill>
                <a:latin typeface="Microsoft Sans Serif"/>
                <a:cs typeface="Microsoft Sans Serif"/>
              </a:rPr>
              <a:t>аудиторию</a:t>
            </a:r>
            <a:r>
              <a:rPr sz="1800" spc="30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1F3863"/>
                </a:solidFill>
                <a:latin typeface="Microsoft Sans Serif"/>
                <a:cs typeface="Microsoft Sans Serif"/>
              </a:rPr>
              <a:t>время</a:t>
            </a:r>
            <a:r>
              <a:rPr sz="1800" spc="40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1F3863"/>
                </a:solidFill>
                <a:latin typeface="Microsoft Sans Serif"/>
                <a:cs typeface="Microsoft Sans Serif"/>
              </a:rPr>
              <a:t>проведения</a:t>
            </a:r>
            <a:r>
              <a:rPr sz="1800" spc="35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35" dirty="0">
                <a:solidFill>
                  <a:srgbClr val="1F3863"/>
                </a:solidFill>
                <a:latin typeface="Microsoft Sans Serif"/>
                <a:cs typeface="Microsoft Sans Serif"/>
              </a:rPr>
              <a:t>экзамена</a:t>
            </a:r>
            <a:r>
              <a:rPr sz="1800" spc="15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1F3863"/>
                </a:solidFill>
                <a:latin typeface="Microsoft Sans Serif"/>
                <a:cs typeface="Microsoft Sans Serif"/>
              </a:rPr>
              <a:t>ему</a:t>
            </a:r>
            <a:r>
              <a:rPr sz="1800" spc="25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1F3863"/>
                </a:solidFill>
                <a:latin typeface="Microsoft Sans Serif"/>
                <a:cs typeface="Microsoft Sans Serif"/>
              </a:rPr>
              <a:t>не </a:t>
            </a:r>
            <a:r>
              <a:rPr sz="1800" spc="-459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1F3863"/>
                </a:solidFill>
                <a:latin typeface="Microsoft Sans Serif"/>
                <a:cs typeface="Microsoft Sans Serif"/>
              </a:rPr>
              <a:t>увеличивают</a:t>
            </a:r>
            <a:endParaRPr sz="18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600">
              <a:latin typeface="Microsoft Sans Serif"/>
              <a:cs typeface="Microsoft Sans Serif"/>
            </a:endParaRPr>
          </a:p>
          <a:p>
            <a:pPr algn="ctr">
              <a:lnSpc>
                <a:spcPct val="100000"/>
              </a:lnSpc>
            </a:pPr>
            <a:r>
              <a:rPr sz="1800" b="1" spc="-5" dirty="0">
                <a:solidFill>
                  <a:srgbClr val="1F3863"/>
                </a:solidFill>
                <a:latin typeface="Arial"/>
                <a:cs typeface="Arial"/>
              </a:rPr>
              <a:t>Досрочно</a:t>
            </a:r>
            <a:r>
              <a:rPr sz="1800" b="1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1F3863"/>
                </a:solidFill>
                <a:latin typeface="Arial"/>
                <a:cs typeface="Arial"/>
              </a:rPr>
              <a:t>сдать</a:t>
            </a:r>
            <a:r>
              <a:rPr sz="1800" b="1" spc="4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F3863"/>
                </a:solidFill>
                <a:latin typeface="Arial"/>
                <a:cs typeface="Arial"/>
              </a:rPr>
              <a:t>экзаменационные</a:t>
            </a:r>
            <a:r>
              <a:rPr sz="1800" b="1" spc="2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1F3863"/>
                </a:solidFill>
                <a:latin typeface="Arial"/>
                <a:cs typeface="Arial"/>
              </a:rPr>
              <a:t>материалы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800" b="1" spc="-10" dirty="0">
                <a:solidFill>
                  <a:srgbClr val="1F3863"/>
                </a:solidFill>
                <a:latin typeface="Arial"/>
                <a:cs typeface="Arial"/>
              </a:rPr>
              <a:t>Прервать</a:t>
            </a:r>
            <a:r>
              <a:rPr sz="1800" b="1" spc="4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F3863"/>
                </a:solidFill>
                <a:latin typeface="Arial"/>
                <a:cs typeface="Arial"/>
              </a:rPr>
              <a:t>экзамен</a:t>
            </a:r>
            <a:r>
              <a:rPr sz="1800" b="1" spc="2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F3863"/>
                </a:solidFill>
                <a:latin typeface="Arial"/>
                <a:cs typeface="Arial"/>
              </a:rPr>
              <a:t>по</a:t>
            </a:r>
            <a:r>
              <a:rPr sz="1800" b="1" spc="-5" dirty="0">
                <a:solidFill>
                  <a:srgbClr val="1F3863"/>
                </a:solidFill>
                <a:latin typeface="Arial"/>
                <a:cs typeface="Arial"/>
              </a:rPr>
              <a:t> уважительной</a:t>
            </a:r>
            <a:r>
              <a:rPr sz="1800" b="1" spc="6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F3863"/>
                </a:solidFill>
                <a:latin typeface="Arial"/>
                <a:cs typeface="Arial"/>
              </a:rPr>
              <a:t>причине</a:t>
            </a:r>
            <a:r>
              <a:rPr sz="1800" b="1" spc="1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F3863"/>
                </a:solidFill>
                <a:latin typeface="Arial"/>
                <a:cs typeface="Arial"/>
              </a:rPr>
              <a:t>(состояние</a:t>
            </a:r>
            <a:r>
              <a:rPr sz="1800" b="1" spc="3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F3863"/>
                </a:solidFill>
                <a:latin typeface="Arial"/>
                <a:cs typeface="Arial"/>
              </a:rPr>
              <a:t>здоровья)</a:t>
            </a:r>
            <a:endParaRPr sz="1800">
              <a:latin typeface="Arial"/>
              <a:cs typeface="Arial"/>
            </a:endParaRPr>
          </a:p>
          <a:p>
            <a:pPr marL="2540" algn="ctr">
              <a:lnSpc>
                <a:spcPct val="100000"/>
              </a:lnSpc>
            </a:pPr>
            <a:r>
              <a:rPr sz="1800" b="1" spc="-10" dirty="0">
                <a:solidFill>
                  <a:srgbClr val="1F3863"/>
                </a:solidFill>
                <a:latin typeface="Arial"/>
                <a:cs typeface="Arial"/>
              </a:rPr>
              <a:t>ВАЖНО:</a:t>
            </a:r>
            <a:r>
              <a:rPr sz="1800" b="1" spc="4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F3863"/>
                </a:solidFill>
                <a:latin typeface="Microsoft Sans Serif"/>
                <a:cs typeface="Microsoft Sans Serif"/>
              </a:rPr>
              <a:t>в</a:t>
            </a:r>
            <a:r>
              <a:rPr sz="1800" spc="30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1F3863"/>
                </a:solidFill>
                <a:latin typeface="Microsoft Sans Serif"/>
                <a:cs typeface="Microsoft Sans Serif"/>
              </a:rPr>
              <a:t>этом</a:t>
            </a:r>
            <a:r>
              <a:rPr sz="1800" spc="10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1F3863"/>
                </a:solidFill>
                <a:latin typeface="Microsoft Sans Serif"/>
                <a:cs typeface="Microsoft Sans Serif"/>
              </a:rPr>
              <a:t>случае</a:t>
            </a:r>
            <a:r>
              <a:rPr sz="1800" spc="45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1F3863"/>
                </a:solidFill>
                <a:latin typeface="Microsoft Sans Serif"/>
                <a:cs typeface="Microsoft Sans Serif"/>
              </a:rPr>
              <a:t>участник</a:t>
            </a:r>
            <a:r>
              <a:rPr sz="1800" spc="45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1F3863"/>
                </a:solidFill>
                <a:latin typeface="Microsoft Sans Serif"/>
                <a:cs typeface="Microsoft Sans Serif"/>
              </a:rPr>
              <a:t>ГИА</a:t>
            </a:r>
            <a:r>
              <a:rPr sz="1800" spc="15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1F3863"/>
                </a:solidFill>
                <a:latin typeface="Microsoft Sans Serif"/>
                <a:cs typeface="Microsoft Sans Serif"/>
              </a:rPr>
              <a:t>обязан</a:t>
            </a:r>
            <a:r>
              <a:rPr sz="1800" spc="25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1F3863"/>
                </a:solidFill>
                <a:latin typeface="Microsoft Sans Serif"/>
                <a:cs typeface="Microsoft Sans Serif"/>
              </a:rPr>
              <a:t>обратиться</a:t>
            </a:r>
            <a:r>
              <a:rPr sz="1800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114" dirty="0">
                <a:solidFill>
                  <a:srgbClr val="1F3863"/>
                </a:solidFill>
                <a:latin typeface="Microsoft Sans Serif"/>
                <a:cs typeface="Microsoft Sans Serif"/>
              </a:rPr>
              <a:t>к</a:t>
            </a:r>
            <a:r>
              <a:rPr sz="1800" spc="30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1F3863"/>
                </a:solidFill>
                <a:latin typeface="Microsoft Sans Serif"/>
                <a:cs typeface="Microsoft Sans Serif"/>
              </a:rPr>
              <a:t>дежурному</a:t>
            </a:r>
            <a:endParaRPr sz="1800">
              <a:latin typeface="Microsoft Sans Serif"/>
              <a:cs typeface="Microsoft Sans Serif"/>
            </a:endParaRPr>
          </a:p>
          <a:p>
            <a:pPr marL="12065" marR="5080" algn="ctr">
              <a:lnSpc>
                <a:spcPct val="100000"/>
              </a:lnSpc>
            </a:pPr>
            <a:r>
              <a:rPr sz="1800" spc="-20" dirty="0">
                <a:solidFill>
                  <a:srgbClr val="1F3863"/>
                </a:solidFill>
                <a:latin typeface="Microsoft Sans Serif"/>
                <a:cs typeface="Microsoft Sans Serif"/>
              </a:rPr>
              <a:t>медицинскому</a:t>
            </a:r>
            <a:r>
              <a:rPr sz="1800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1F3863"/>
                </a:solidFill>
                <a:latin typeface="Microsoft Sans Serif"/>
                <a:cs typeface="Microsoft Sans Serif"/>
              </a:rPr>
              <a:t>сотруднику,</a:t>
            </a:r>
            <a:r>
              <a:rPr sz="1800" spc="70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1F3863"/>
                </a:solidFill>
                <a:latin typeface="Microsoft Sans Serif"/>
                <a:cs typeface="Microsoft Sans Serif"/>
              </a:rPr>
              <a:t>который</a:t>
            </a:r>
            <a:r>
              <a:rPr sz="1800" spc="25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1F3863"/>
                </a:solidFill>
                <a:latin typeface="Microsoft Sans Serif"/>
                <a:cs typeface="Microsoft Sans Serif"/>
              </a:rPr>
              <a:t>зафиксирует</a:t>
            </a:r>
            <a:r>
              <a:rPr sz="1800" spc="40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1F3863"/>
                </a:solidFill>
                <a:latin typeface="Microsoft Sans Serif"/>
                <a:cs typeface="Microsoft Sans Serif"/>
              </a:rPr>
              <a:t>в</a:t>
            </a:r>
            <a:r>
              <a:rPr sz="1800" spc="30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1F3863"/>
                </a:solidFill>
                <a:latin typeface="Microsoft Sans Serif"/>
                <a:cs typeface="Microsoft Sans Serif"/>
              </a:rPr>
              <a:t>протоколе</a:t>
            </a:r>
            <a:r>
              <a:rPr sz="1800" spc="30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1F3863"/>
                </a:solidFill>
                <a:latin typeface="Microsoft Sans Serif"/>
                <a:cs typeface="Microsoft Sans Serif"/>
              </a:rPr>
              <a:t>причину</a:t>
            </a:r>
            <a:r>
              <a:rPr sz="1800" spc="20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1F3863"/>
                </a:solidFill>
                <a:latin typeface="Microsoft Sans Serif"/>
                <a:cs typeface="Microsoft Sans Serif"/>
              </a:rPr>
              <a:t>досрочной </a:t>
            </a:r>
            <a:r>
              <a:rPr sz="1800" spc="-465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1F3863"/>
                </a:solidFill>
                <a:latin typeface="Microsoft Sans Serif"/>
                <a:cs typeface="Microsoft Sans Serif"/>
              </a:rPr>
              <a:t>сдачи</a:t>
            </a:r>
            <a:r>
              <a:rPr sz="1800" spc="15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1F3863"/>
                </a:solidFill>
                <a:latin typeface="Microsoft Sans Serif"/>
                <a:cs typeface="Microsoft Sans Serif"/>
              </a:rPr>
              <a:t>экзаменационных</a:t>
            </a:r>
            <a:r>
              <a:rPr sz="1800" spc="30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1F3863"/>
                </a:solidFill>
                <a:latin typeface="Microsoft Sans Serif"/>
                <a:cs typeface="Microsoft Sans Serif"/>
              </a:rPr>
              <a:t>материалов.</a:t>
            </a:r>
            <a:r>
              <a:rPr sz="1800" spc="30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1F3863"/>
                </a:solidFill>
                <a:latin typeface="Microsoft Sans Serif"/>
                <a:cs typeface="Microsoft Sans Serif"/>
              </a:rPr>
              <a:t>В</a:t>
            </a:r>
            <a:r>
              <a:rPr sz="1800" spc="20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1F3863"/>
                </a:solidFill>
                <a:latin typeface="Microsoft Sans Serif"/>
                <a:cs typeface="Microsoft Sans Serif"/>
              </a:rPr>
              <a:t>этот</a:t>
            </a:r>
            <a:r>
              <a:rPr sz="1800" spc="15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40" dirty="0">
                <a:solidFill>
                  <a:srgbClr val="1F3863"/>
                </a:solidFill>
                <a:latin typeface="Microsoft Sans Serif"/>
                <a:cs typeface="Microsoft Sans Serif"/>
              </a:rPr>
              <a:t>же</a:t>
            </a:r>
            <a:r>
              <a:rPr sz="1800" spc="15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1F3863"/>
                </a:solidFill>
                <a:latin typeface="Microsoft Sans Serif"/>
                <a:cs typeface="Microsoft Sans Serif"/>
              </a:rPr>
              <a:t>день</a:t>
            </a:r>
            <a:r>
              <a:rPr sz="1800" spc="30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1F3863"/>
                </a:solidFill>
                <a:latin typeface="Microsoft Sans Serif"/>
                <a:cs typeface="Microsoft Sans Serif"/>
              </a:rPr>
              <a:t>участнику</a:t>
            </a:r>
            <a:r>
              <a:rPr sz="1800" spc="45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1F3863"/>
                </a:solidFill>
                <a:latin typeface="Microsoft Sans Serif"/>
                <a:cs typeface="Microsoft Sans Serif"/>
              </a:rPr>
              <a:t>ГИА</a:t>
            </a:r>
            <a:r>
              <a:rPr sz="1800" spc="20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1F3863"/>
                </a:solidFill>
                <a:latin typeface="Microsoft Sans Serif"/>
                <a:cs typeface="Microsoft Sans Serif"/>
              </a:rPr>
              <a:t>необходимо </a:t>
            </a:r>
            <a:r>
              <a:rPr sz="1800" spc="-10" dirty="0">
                <a:solidFill>
                  <a:srgbClr val="1F3863"/>
                </a:solidFill>
                <a:latin typeface="Microsoft Sans Serif"/>
                <a:cs typeface="Microsoft Sans Serif"/>
              </a:rPr>
              <a:t> обратиться</a:t>
            </a:r>
            <a:r>
              <a:rPr sz="1800" spc="15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1F3863"/>
                </a:solidFill>
                <a:latin typeface="Microsoft Sans Serif"/>
                <a:cs typeface="Microsoft Sans Serif"/>
              </a:rPr>
              <a:t>в</a:t>
            </a:r>
            <a:r>
              <a:rPr sz="1800" spc="30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1F3863"/>
                </a:solidFill>
                <a:latin typeface="Microsoft Sans Serif"/>
                <a:cs typeface="Microsoft Sans Serif"/>
              </a:rPr>
              <a:t>медицинское</a:t>
            </a:r>
            <a:r>
              <a:rPr sz="1800" spc="10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1F3863"/>
                </a:solidFill>
                <a:latin typeface="Microsoft Sans Serif"/>
                <a:cs typeface="Microsoft Sans Serif"/>
              </a:rPr>
              <a:t>учреждение</a:t>
            </a:r>
            <a:r>
              <a:rPr sz="1800" spc="45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5" dirty="0">
                <a:solidFill>
                  <a:srgbClr val="1F3863"/>
                </a:solidFill>
                <a:latin typeface="Microsoft Sans Serif"/>
                <a:cs typeface="Microsoft Sans Serif"/>
              </a:rPr>
              <a:t>для</a:t>
            </a:r>
            <a:r>
              <a:rPr sz="1800" spc="15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1F3863"/>
                </a:solidFill>
                <a:latin typeface="Microsoft Sans Serif"/>
                <a:cs typeface="Microsoft Sans Serif"/>
              </a:rPr>
              <a:t>получения</a:t>
            </a:r>
            <a:r>
              <a:rPr sz="1800" spc="50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1F3863"/>
                </a:solidFill>
                <a:latin typeface="Microsoft Sans Serif"/>
                <a:cs typeface="Microsoft Sans Serif"/>
              </a:rPr>
              <a:t>медицинской</a:t>
            </a:r>
            <a:r>
              <a:rPr sz="1800" spc="-10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1F3863"/>
                </a:solidFill>
                <a:latin typeface="Microsoft Sans Serif"/>
                <a:cs typeface="Microsoft Sans Serif"/>
              </a:rPr>
              <a:t>справки </a:t>
            </a:r>
            <a:r>
              <a:rPr sz="1800" spc="-20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1F3863"/>
                </a:solidFill>
                <a:latin typeface="Microsoft Sans Serif"/>
                <a:cs typeface="Microsoft Sans Serif"/>
              </a:rPr>
              <a:t>(основание</a:t>
            </a:r>
            <a:r>
              <a:rPr sz="1800" spc="25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5" dirty="0">
                <a:solidFill>
                  <a:srgbClr val="1F3863"/>
                </a:solidFill>
                <a:latin typeface="Microsoft Sans Serif"/>
                <a:cs typeface="Microsoft Sans Serif"/>
              </a:rPr>
              <a:t>для</a:t>
            </a:r>
            <a:r>
              <a:rPr sz="1800" spc="10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30" dirty="0">
                <a:solidFill>
                  <a:srgbClr val="1F3863"/>
                </a:solidFill>
                <a:latin typeface="Microsoft Sans Serif"/>
                <a:cs typeface="Microsoft Sans Serif"/>
              </a:rPr>
              <a:t>допуска</a:t>
            </a:r>
            <a:r>
              <a:rPr sz="1800" spc="40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114" dirty="0">
                <a:solidFill>
                  <a:srgbClr val="1F3863"/>
                </a:solidFill>
                <a:latin typeface="Microsoft Sans Serif"/>
                <a:cs typeface="Microsoft Sans Serif"/>
              </a:rPr>
              <a:t>к</a:t>
            </a:r>
            <a:r>
              <a:rPr sz="1800" spc="15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1F3863"/>
                </a:solidFill>
                <a:latin typeface="Microsoft Sans Serif"/>
                <a:cs typeface="Microsoft Sans Serif"/>
              </a:rPr>
              <a:t>сдаче</a:t>
            </a:r>
            <a:r>
              <a:rPr sz="1800" spc="10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30" dirty="0">
                <a:solidFill>
                  <a:srgbClr val="1F3863"/>
                </a:solidFill>
                <a:latin typeface="Microsoft Sans Serif"/>
                <a:cs typeface="Microsoft Sans Serif"/>
              </a:rPr>
              <a:t>экзамена</a:t>
            </a:r>
            <a:r>
              <a:rPr sz="1800" spc="20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1F3863"/>
                </a:solidFill>
                <a:latin typeface="Microsoft Sans Serif"/>
                <a:cs typeface="Microsoft Sans Serif"/>
              </a:rPr>
              <a:t>в</a:t>
            </a:r>
            <a:r>
              <a:rPr sz="1800" spc="20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1F3863"/>
                </a:solidFill>
                <a:latin typeface="Microsoft Sans Serif"/>
                <a:cs typeface="Microsoft Sans Serif"/>
              </a:rPr>
              <a:t>резервный</a:t>
            </a:r>
            <a:r>
              <a:rPr sz="1800" spc="25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1F3863"/>
                </a:solidFill>
                <a:latin typeface="Microsoft Sans Serif"/>
                <a:cs typeface="Microsoft Sans Serif"/>
              </a:rPr>
              <a:t>день)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64"/>
              </a:lnSpc>
            </a:pPr>
            <a:fld id="{81D60167-4931-47E6-BA6A-407CBD079E47}" type="slidenum">
              <a:rPr spc="-5" dirty="0"/>
              <a:t>14</a:t>
            </a:fld>
            <a:endParaRPr spc="-5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68536" y="519760"/>
            <a:ext cx="296608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Результаты</a:t>
            </a:r>
            <a:r>
              <a:rPr spc="5" dirty="0"/>
              <a:t> </a:t>
            </a:r>
            <a:r>
              <a:rPr spc="-5" dirty="0"/>
              <a:t>ГИА-11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78710" y="1470736"/>
            <a:ext cx="9289290" cy="22442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8735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solidFill>
                  <a:srgbClr val="1F3863"/>
                </a:solidFill>
                <a:latin typeface="Microsoft Sans Serif"/>
                <a:cs typeface="Microsoft Sans Serif"/>
              </a:rPr>
              <a:t>Результаты</a:t>
            </a:r>
            <a:r>
              <a:rPr sz="1800" spc="40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1F3863"/>
                </a:solidFill>
                <a:latin typeface="Microsoft Sans Serif"/>
                <a:cs typeface="Microsoft Sans Serif"/>
              </a:rPr>
              <a:t>ГИА</a:t>
            </a:r>
            <a:r>
              <a:rPr sz="1800" spc="15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1F3863"/>
                </a:solidFill>
                <a:latin typeface="Microsoft Sans Serif"/>
                <a:cs typeface="Microsoft Sans Serif"/>
              </a:rPr>
              <a:t>признаются </a:t>
            </a:r>
            <a:r>
              <a:rPr sz="1800" spc="-5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1F3863"/>
                </a:solidFill>
                <a:latin typeface="Microsoft Sans Serif"/>
                <a:cs typeface="Microsoft Sans Serif"/>
              </a:rPr>
              <a:t>удовлетворительными</a:t>
            </a:r>
            <a:r>
              <a:rPr sz="1800" spc="30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1F3863"/>
                </a:solidFill>
                <a:latin typeface="Microsoft Sans Serif"/>
                <a:cs typeface="Microsoft Sans Serif"/>
              </a:rPr>
              <a:t>в</a:t>
            </a:r>
            <a:r>
              <a:rPr sz="1800" spc="20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1F3863"/>
                </a:solidFill>
                <a:latin typeface="Microsoft Sans Serif"/>
                <a:cs typeface="Microsoft Sans Serif"/>
              </a:rPr>
              <a:t>случае,</a:t>
            </a:r>
            <a:r>
              <a:rPr sz="1800" spc="45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1F3863"/>
                </a:solidFill>
                <a:latin typeface="Microsoft Sans Serif"/>
                <a:cs typeface="Microsoft Sans Serif"/>
              </a:rPr>
              <a:t>если </a:t>
            </a:r>
            <a:r>
              <a:rPr sz="1800" spc="-465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1F3863"/>
                </a:solidFill>
                <a:latin typeface="Microsoft Sans Serif"/>
                <a:cs typeface="Microsoft Sans Serif"/>
              </a:rPr>
              <a:t>обучающийся</a:t>
            </a:r>
            <a:r>
              <a:rPr sz="1800" spc="20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 err="1">
                <a:solidFill>
                  <a:srgbClr val="1F3863"/>
                </a:solidFill>
                <a:latin typeface="Microsoft Sans Serif"/>
                <a:cs typeface="Microsoft Sans Serif"/>
              </a:rPr>
              <a:t>по</a:t>
            </a:r>
            <a:r>
              <a:rPr sz="1800" spc="20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 err="1" smtClean="0">
                <a:solidFill>
                  <a:srgbClr val="1F3863"/>
                </a:solidFill>
                <a:latin typeface="Microsoft Sans Serif"/>
                <a:cs typeface="Microsoft Sans Serif"/>
              </a:rPr>
              <a:t>обязательным</a:t>
            </a:r>
            <a:r>
              <a:rPr lang="ru-RU" sz="1800" spc="-15" dirty="0" smtClean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 err="1" smtClean="0">
                <a:solidFill>
                  <a:srgbClr val="1F3863"/>
                </a:solidFill>
                <a:latin typeface="Microsoft Sans Serif"/>
                <a:cs typeface="Microsoft Sans Serif"/>
              </a:rPr>
              <a:t>учебным</a:t>
            </a:r>
            <a:r>
              <a:rPr sz="1800" spc="-20" dirty="0" smtClean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1F3863"/>
                </a:solidFill>
                <a:latin typeface="Microsoft Sans Serif"/>
                <a:cs typeface="Microsoft Sans Serif"/>
              </a:rPr>
              <a:t>предметам </a:t>
            </a:r>
            <a:r>
              <a:rPr sz="1800" spc="-15" dirty="0">
                <a:solidFill>
                  <a:srgbClr val="1F3863"/>
                </a:solidFill>
                <a:latin typeface="Microsoft Sans Serif"/>
                <a:cs typeface="Microsoft Sans Serif"/>
              </a:rPr>
              <a:t>при </a:t>
            </a:r>
            <a:r>
              <a:rPr sz="1800" spc="-10" dirty="0">
                <a:solidFill>
                  <a:srgbClr val="1F3863"/>
                </a:solidFill>
                <a:latin typeface="Microsoft Sans Serif"/>
                <a:cs typeface="Microsoft Sans Serif"/>
              </a:rPr>
              <a:t>сдаче </a:t>
            </a:r>
            <a:r>
              <a:rPr sz="1800" spc="-20" dirty="0">
                <a:solidFill>
                  <a:srgbClr val="1F3863"/>
                </a:solidFill>
                <a:latin typeface="Microsoft Sans Serif"/>
                <a:cs typeface="Microsoft Sans Serif"/>
              </a:rPr>
              <a:t>ЕГЭ </a:t>
            </a:r>
            <a:r>
              <a:rPr sz="1800" spc="-465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1F3863"/>
                </a:solidFill>
                <a:latin typeface="Microsoft Sans Serif"/>
                <a:cs typeface="Microsoft Sans Serif"/>
              </a:rPr>
              <a:t>набрал </a:t>
            </a:r>
            <a:r>
              <a:rPr sz="1800" spc="-15" dirty="0">
                <a:solidFill>
                  <a:srgbClr val="1F3863"/>
                </a:solidFill>
                <a:latin typeface="Microsoft Sans Serif"/>
                <a:cs typeface="Microsoft Sans Serif"/>
              </a:rPr>
              <a:t>количество </a:t>
            </a:r>
            <a:r>
              <a:rPr sz="1800" spc="5" dirty="0">
                <a:solidFill>
                  <a:srgbClr val="1F3863"/>
                </a:solidFill>
                <a:latin typeface="Microsoft Sans Serif"/>
                <a:cs typeface="Microsoft Sans Serif"/>
              </a:rPr>
              <a:t>баллов </a:t>
            </a:r>
            <a:r>
              <a:rPr sz="1800" b="1" dirty="0">
                <a:solidFill>
                  <a:srgbClr val="1F3863"/>
                </a:solidFill>
                <a:latin typeface="Arial"/>
                <a:cs typeface="Arial"/>
              </a:rPr>
              <a:t>не </a:t>
            </a:r>
            <a:r>
              <a:rPr sz="1800" b="1" spc="-5" dirty="0">
                <a:solidFill>
                  <a:srgbClr val="1F3863"/>
                </a:solidFill>
                <a:latin typeface="Arial"/>
                <a:cs typeface="Arial"/>
              </a:rPr>
              <a:t>ниже </a:t>
            </a:r>
            <a:r>
              <a:rPr sz="1800" b="1" spc="-49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F3863"/>
                </a:solidFill>
                <a:latin typeface="Arial"/>
                <a:cs typeface="Arial"/>
              </a:rPr>
              <a:t>минимального</a:t>
            </a:r>
            <a:r>
              <a:rPr sz="1800" spc="-5" dirty="0">
                <a:solidFill>
                  <a:srgbClr val="1F3863"/>
                </a:solidFill>
                <a:latin typeface="Microsoft Sans Serif"/>
                <a:cs typeface="Microsoft Sans Serif"/>
              </a:rPr>
              <a:t>,</a:t>
            </a:r>
            <a:r>
              <a:rPr sz="1800" spc="45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 err="1" smtClean="0">
                <a:solidFill>
                  <a:srgbClr val="1F3863"/>
                </a:solidFill>
                <a:latin typeface="Microsoft Sans Serif"/>
                <a:cs typeface="Microsoft Sans Serif"/>
              </a:rPr>
              <a:t>определяемого</a:t>
            </a:r>
            <a:r>
              <a:rPr lang="ru-RU" sz="1800" spc="-15" dirty="0" smtClean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 err="1" smtClean="0">
                <a:solidFill>
                  <a:srgbClr val="1F3863"/>
                </a:solidFill>
                <a:latin typeface="Microsoft Sans Serif"/>
                <a:cs typeface="Microsoft Sans Serif"/>
              </a:rPr>
              <a:t>Рособрнадзором</a:t>
            </a:r>
            <a:r>
              <a:rPr sz="1800" spc="-15" dirty="0">
                <a:solidFill>
                  <a:srgbClr val="1F3863"/>
                </a:solidFill>
                <a:latin typeface="Microsoft Sans Serif"/>
                <a:cs typeface="Microsoft Sans Serif"/>
              </a:rPr>
              <a:t>,</a:t>
            </a:r>
            <a:r>
              <a:rPr sz="1800" spc="30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1F3863"/>
                </a:solidFill>
                <a:latin typeface="Microsoft Sans Serif"/>
                <a:cs typeface="Microsoft Sans Serif"/>
              </a:rPr>
              <a:t>а</a:t>
            </a:r>
            <a:r>
              <a:rPr sz="1800" spc="10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1F3863"/>
                </a:solidFill>
                <a:latin typeface="Microsoft Sans Serif"/>
                <a:cs typeface="Microsoft Sans Serif"/>
              </a:rPr>
              <a:t>при</a:t>
            </a:r>
            <a:r>
              <a:rPr sz="1800" spc="5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1F3863"/>
                </a:solidFill>
                <a:latin typeface="Microsoft Sans Serif"/>
                <a:cs typeface="Microsoft Sans Serif"/>
              </a:rPr>
              <a:t>сдаче</a:t>
            </a:r>
            <a:r>
              <a:rPr sz="1800" spc="15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1F3863"/>
                </a:solidFill>
                <a:latin typeface="Microsoft Sans Serif"/>
                <a:cs typeface="Microsoft Sans Serif"/>
              </a:rPr>
              <a:t>ГВЭ </a:t>
            </a:r>
            <a:r>
              <a:rPr sz="1800" spc="-465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1F3863"/>
                </a:solidFill>
                <a:latin typeface="Microsoft Sans Serif"/>
                <a:cs typeface="Microsoft Sans Serif"/>
              </a:rPr>
              <a:t>получил</a:t>
            </a:r>
            <a:r>
              <a:rPr sz="1800" spc="35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30" dirty="0">
                <a:solidFill>
                  <a:srgbClr val="1F3863"/>
                </a:solidFill>
                <a:latin typeface="Microsoft Sans Serif"/>
                <a:cs typeface="Microsoft Sans Serif"/>
              </a:rPr>
              <a:t>отметки</a:t>
            </a:r>
            <a:r>
              <a:rPr sz="1800" spc="15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1F3863"/>
                </a:solidFill>
                <a:latin typeface="Microsoft Sans Serif"/>
                <a:cs typeface="Microsoft Sans Serif"/>
              </a:rPr>
              <a:t>не</a:t>
            </a:r>
            <a:r>
              <a:rPr sz="1800" spc="20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1F3863"/>
                </a:solidFill>
                <a:latin typeface="Microsoft Sans Serif"/>
                <a:cs typeface="Microsoft Sans Serif"/>
              </a:rPr>
              <a:t>ниже </a:t>
            </a:r>
            <a:r>
              <a:rPr sz="1800" spc="-20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1F3863"/>
                </a:solidFill>
                <a:latin typeface="Microsoft Sans Serif"/>
                <a:cs typeface="Microsoft Sans Serif"/>
              </a:rPr>
              <a:t>удовлетворительной</a:t>
            </a:r>
            <a:endParaRPr sz="18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900" dirty="0">
              <a:latin typeface="Microsoft Sans Serif"/>
              <a:cs typeface="Microsoft Sans Serif"/>
            </a:endParaRPr>
          </a:p>
          <a:p>
            <a:pPr marL="12700" algn="just">
              <a:lnSpc>
                <a:spcPct val="100000"/>
              </a:lnSpc>
            </a:pPr>
            <a:r>
              <a:rPr sz="1800" spc="-5" dirty="0" err="1">
                <a:solidFill>
                  <a:srgbClr val="1F3863"/>
                </a:solidFill>
                <a:latin typeface="Microsoft Sans Serif"/>
                <a:cs typeface="Microsoft Sans Serif"/>
              </a:rPr>
              <a:t>Удовлетворительные</a:t>
            </a:r>
            <a:r>
              <a:rPr sz="1800" spc="-5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 err="1" smtClean="0">
                <a:solidFill>
                  <a:srgbClr val="1F3863"/>
                </a:solidFill>
                <a:latin typeface="Microsoft Sans Serif"/>
                <a:cs typeface="Microsoft Sans Serif"/>
              </a:rPr>
              <a:t>результаты</a:t>
            </a:r>
            <a:r>
              <a:rPr lang="ru-RU" sz="1800" spc="-10" dirty="0" smtClean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 err="1" smtClean="0">
                <a:solidFill>
                  <a:srgbClr val="1F3863"/>
                </a:solidFill>
                <a:latin typeface="Microsoft Sans Serif"/>
                <a:cs typeface="Microsoft Sans Serif"/>
              </a:rPr>
              <a:t>государственной</a:t>
            </a:r>
            <a:r>
              <a:rPr sz="1800" spc="45" dirty="0" smtClean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 err="1">
                <a:solidFill>
                  <a:srgbClr val="1F3863"/>
                </a:solidFill>
                <a:latin typeface="Microsoft Sans Serif"/>
                <a:cs typeface="Microsoft Sans Serif"/>
              </a:rPr>
              <a:t>итоговой</a:t>
            </a:r>
            <a:r>
              <a:rPr sz="1800" spc="10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 err="1" smtClean="0">
                <a:solidFill>
                  <a:srgbClr val="1F3863"/>
                </a:solidFill>
                <a:latin typeface="Microsoft Sans Serif"/>
                <a:cs typeface="Microsoft Sans Serif"/>
              </a:rPr>
              <a:t>аттестации</a:t>
            </a:r>
            <a:r>
              <a:rPr lang="ru-RU" sz="1800" spc="-5" dirty="0" smtClean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b="1" dirty="0" err="1" smtClean="0">
                <a:solidFill>
                  <a:srgbClr val="1F3863"/>
                </a:solidFill>
                <a:latin typeface="Arial"/>
                <a:cs typeface="Arial"/>
              </a:rPr>
              <a:t>по</a:t>
            </a:r>
            <a:r>
              <a:rPr sz="1800" b="1" spc="-10" dirty="0" smtClean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1F3863"/>
                </a:solidFill>
                <a:latin typeface="Arial"/>
                <a:cs typeface="Arial"/>
              </a:rPr>
              <a:t>русскому</a:t>
            </a:r>
            <a:r>
              <a:rPr sz="1800" b="1" spc="1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F3863"/>
                </a:solidFill>
                <a:latin typeface="Arial"/>
                <a:cs typeface="Arial"/>
              </a:rPr>
              <a:t>языку</a:t>
            </a:r>
            <a:r>
              <a:rPr sz="1800" b="1" spc="-1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F3863"/>
                </a:solidFill>
                <a:latin typeface="Arial"/>
                <a:cs typeface="Arial"/>
              </a:rPr>
              <a:t>и</a:t>
            </a:r>
            <a:r>
              <a:rPr sz="1800" b="1" spc="1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800" b="1" spc="-10" dirty="0" err="1" smtClean="0">
                <a:solidFill>
                  <a:srgbClr val="1F3863"/>
                </a:solidFill>
                <a:latin typeface="Arial"/>
                <a:cs typeface="Arial"/>
              </a:rPr>
              <a:t>математике</a:t>
            </a:r>
            <a:r>
              <a:rPr lang="ru-RU" sz="1800" b="1" spc="-10" dirty="0" smtClean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800" dirty="0" err="1" smtClean="0">
                <a:solidFill>
                  <a:srgbClr val="1F3863"/>
                </a:solidFill>
                <a:latin typeface="Microsoft Sans Serif"/>
                <a:cs typeface="Microsoft Sans Serif"/>
              </a:rPr>
              <a:t>являются</a:t>
            </a:r>
            <a:r>
              <a:rPr sz="1800" dirty="0" smtClean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1F3863"/>
                </a:solidFill>
                <a:latin typeface="Microsoft Sans Serif"/>
                <a:cs typeface="Microsoft Sans Serif"/>
              </a:rPr>
              <a:t>основанием</a:t>
            </a:r>
            <a:r>
              <a:rPr sz="1800" spc="40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1F3863"/>
                </a:solidFill>
                <a:latin typeface="Microsoft Sans Serif"/>
                <a:cs typeface="Microsoft Sans Serif"/>
              </a:rPr>
              <a:t>выдачи </a:t>
            </a:r>
            <a:r>
              <a:rPr sz="1800" spc="-5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35" dirty="0">
                <a:solidFill>
                  <a:srgbClr val="1F3863"/>
                </a:solidFill>
                <a:latin typeface="Microsoft Sans Serif"/>
                <a:cs typeface="Microsoft Sans Serif"/>
              </a:rPr>
              <a:t>выпускникам</a:t>
            </a:r>
            <a:r>
              <a:rPr sz="1800" spc="30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1F3863"/>
                </a:solidFill>
                <a:latin typeface="Microsoft Sans Serif"/>
                <a:cs typeface="Microsoft Sans Serif"/>
              </a:rPr>
              <a:t>аттестата</a:t>
            </a:r>
            <a:r>
              <a:rPr sz="1800" spc="10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1F3863"/>
                </a:solidFill>
                <a:latin typeface="Microsoft Sans Serif"/>
                <a:cs typeface="Microsoft Sans Serif"/>
              </a:rPr>
              <a:t>о</a:t>
            </a:r>
            <a:r>
              <a:rPr sz="1800" spc="10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1F3863"/>
                </a:solidFill>
                <a:latin typeface="Microsoft Sans Serif"/>
                <a:cs typeface="Microsoft Sans Serif"/>
              </a:rPr>
              <a:t>среднем </a:t>
            </a:r>
            <a:r>
              <a:rPr sz="1800" spc="-465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1F3863"/>
                </a:solidFill>
                <a:latin typeface="Microsoft Sans Serif"/>
                <a:cs typeface="Microsoft Sans Serif"/>
              </a:rPr>
              <a:t>общем</a:t>
            </a:r>
            <a:r>
              <a:rPr sz="1800" spc="5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1F3863"/>
                </a:solidFill>
                <a:latin typeface="Microsoft Sans Serif"/>
                <a:cs typeface="Microsoft Sans Serif"/>
              </a:rPr>
              <a:t>образовании</a:t>
            </a:r>
            <a:endParaRPr sz="1800" dirty="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64"/>
              </a:lnSpc>
            </a:pPr>
            <a:fld id="{81D60167-4931-47E6-BA6A-407CBD079E47}" type="slidenum">
              <a:rPr spc="-5" dirty="0"/>
              <a:t>15</a:t>
            </a:fld>
            <a:endParaRPr spc="-5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29298" y="536524"/>
            <a:ext cx="53187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А</a:t>
            </a:r>
            <a:r>
              <a:rPr spc="-10" dirty="0"/>
              <a:t> </a:t>
            </a:r>
            <a:r>
              <a:rPr spc="-5" dirty="0"/>
              <a:t>если</a:t>
            </a:r>
            <a:r>
              <a:rPr spc="-15" dirty="0"/>
              <a:t> </a:t>
            </a:r>
            <a:r>
              <a:rPr spc="-10" dirty="0"/>
              <a:t>отрицательный</a:t>
            </a:r>
            <a:r>
              <a:rPr spc="25" dirty="0"/>
              <a:t> </a:t>
            </a:r>
            <a:r>
              <a:rPr spc="-10" dirty="0"/>
              <a:t>результат?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72559" y="1042973"/>
            <a:ext cx="6569709" cy="155234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105"/>
              </a:spcBef>
              <a:buFont typeface="Arial" pitchFamily="34" charset="0"/>
              <a:buChar char="•"/>
            </a:pPr>
            <a:r>
              <a:rPr sz="2000" spc="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Если</a:t>
            </a:r>
            <a:r>
              <a:rPr sz="2000" spc="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3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выпускник</a:t>
            </a:r>
            <a:r>
              <a:rPr sz="2000" spc="5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текущего</a:t>
            </a:r>
            <a:r>
              <a:rPr sz="2000" spc="6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r>
              <a:rPr sz="2000" spc="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получает</a:t>
            </a:r>
            <a:r>
              <a:rPr sz="2000" spc="4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 err="1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результат</a:t>
            </a:r>
            <a:r>
              <a:rPr sz="2000" spc="4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 err="1" smtClean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ниже</a:t>
            </a:r>
            <a:r>
              <a:rPr lang="en-US" sz="2000" b="1" dirty="0" smtClean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 err="1" smtClean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минимального</a:t>
            </a:r>
            <a:r>
              <a:rPr sz="2000" b="1" spc="-5" dirty="0" smtClean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количества</a:t>
            </a:r>
            <a:r>
              <a:rPr sz="2000" b="1" spc="3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баллов</a:t>
            </a:r>
            <a:r>
              <a:rPr sz="2000" spc="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sz="2000" spc="3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одному</a:t>
            </a:r>
            <a:r>
              <a:rPr sz="2000" spc="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35" dirty="0" err="1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из</a:t>
            </a:r>
            <a:r>
              <a:rPr sz="2000" spc="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 err="1" smtClean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обязательных</a:t>
            </a:r>
            <a:r>
              <a:rPr lang="en-US" sz="2000" spc="-10" dirty="0" smtClean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 err="1" smtClean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предметов</a:t>
            </a:r>
            <a:r>
              <a:rPr sz="2000" dirty="0" smtClean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(русский</a:t>
            </a:r>
            <a:r>
              <a:rPr sz="2000" spc="4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4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язык</a:t>
            </a:r>
            <a:r>
              <a:rPr sz="2000" spc="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sz="20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математика),</a:t>
            </a:r>
            <a:r>
              <a:rPr sz="2000" spc="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то</a:t>
            </a:r>
            <a:r>
              <a:rPr sz="2000" spc="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 err="1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он</a:t>
            </a:r>
            <a:r>
              <a:rPr sz="2000" spc="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20" dirty="0" err="1" smtClean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может</a:t>
            </a:r>
            <a:r>
              <a:rPr lang="en-US" sz="2000" spc="-20" dirty="0" smtClean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 err="1" smtClean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пересдать</a:t>
            </a:r>
            <a:r>
              <a:rPr sz="2000" spc="15" dirty="0" smtClean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этот</a:t>
            </a:r>
            <a:r>
              <a:rPr sz="2000" spc="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3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экзамен</a:t>
            </a:r>
            <a:r>
              <a:rPr sz="2000" spc="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2000" spc="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резервные</a:t>
            </a:r>
            <a:r>
              <a:rPr sz="2000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дни</a:t>
            </a:r>
            <a:r>
              <a:rPr sz="2000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2000" spc="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текущем</a:t>
            </a:r>
            <a:r>
              <a:rPr sz="2000" spc="4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72559" y="2595321"/>
            <a:ext cx="6530340" cy="247567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 pitchFamily="34" charset="0"/>
              <a:buChar char="•"/>
            </a:pPr>
            <a:r>
              <a:rPr sz="2000" spc="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Если</a:t>
            </a:r>
            <a:r>
              <a:rPr sz="2000" spc="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3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выпускник</a:t>
            </a:r>
            <a:r>
              <a:rPr sz="2000" spc="6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текущего</a:t>
            </a:r>
            <a:r>
              <a:rPr sz="2000" spc="7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r>
              <a:rPr sz="2000" spc="3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 err="1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получает</a:t>
            </a:r>
            <a:r>
              <a:rPr sz="2000" spc="5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 err="1" smtClean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неудовлетворительные</a:t>
            </a:r>
            <a:r>
              <a:rPr sz="2000" spc="-5" dirty="0" smtClean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434" dirty="0" smtClean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результаты</a:t>
            </a:r>
            <a:r>
              <a:rPr sz="2000" spc="3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более</a:t>
            </a:r>
            <a:r>
              <a:rPr sz="2000" b="1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чем</a:t>
            </a:r>
            <a:r>
              <a:rPr sz="2000" b="1" spc="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sz="2000" b="1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одному</a:t>
            </a:r>
            <a:r>
              <a:rPr sz="2000" b="1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обязательному</a:t>
            </a:r>
            <a:r>
              <a:rPr sz="2000" b="1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учебному </a:t>
            </a:r>
            <a:r>
              <a:rPr sz="2000" b="1" spc="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предмету</a:t>
            </a:r>
            <a:r>
              <a:rPr sz="2000" b="1" spc="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(по</a:t>
            </a:r>
            <a:r>
              <a:rPr sz="2000" spc="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русскому</a:t>
            </a:r>
            <a:r>
              <a:rPr sz="2000" spc="4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3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языку</a:t>
            </a:r>
            <a:r>
              <a:rPr sz="2000" spc="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sz="2000" spc="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математике),</a:t>
            </a:r>
            <a:r>
              <a:rPr sz="2000" spc="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либо</a:t>
            </a:r>
            <a:r>
              <a:rPr sz="2000" spc="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повторно </a:t>
            </a:r>
            <a:r>
              <a:rPr sz="2000" b="1" spc="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неудовлетворительный</a:t>
            </a:r>
            <a:r>
              <a:rPr sz="2000" spc="3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результат</a:t>
            </a:r>
            <a:r>
              <a:rPr sz="2000" spc="4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sz="2000" spc="4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одному</a:t>
            </a:r>
            <a:r>
              <a:rPr sz="2000" spc="3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3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из</a:t>
            </a:r>
            <a:r>
              <a:rPr sz="2000" spc="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этих</a:t>
            </a:r>
            <a:r>
              <a:rPr sz="2000" spc="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предметов </a:t>
            </a:r>
            <a:r>
              <a:rPr sz="20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2000" spc="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резервные</a:t>
            </a:r>
            <a:r>
              <a:rPr sz="2000" spc="3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сроки,</a:t>
            </a:r>
            <a:r>
              <a:rPr sz="2000" spc="4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то</a:t>
            </a:r>
            <a:r>
              <a:rPr sz="2000" spc="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ему</a:t>
            </a:r>
            <a:r>
              <a:rPr sz="2000" spc="3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предоставляется</a:t>
            </a:r>
            <a:r>
              <a:rPr sz="2000" spc="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право</a:t>
            </a:r>
            <a:r>
              <a:rPr sz="2000" spc="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пройти</a:t>
            </a:r>
            <a:r>
              <a:rPr sz="2000" spc="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ГИА </a:t>
            </a:r>
            <a:r>
              <a:rPr sz="20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sz="2000" spc="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русскому</a:t>
            </a:r>
            <a:r>
              <a:rPr sz="2000" spc="4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3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языку</a:t>
            </a:r>
            <a:r>
              <a:rPr sz="2000" spc="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и/или</a:t>
            </a:r>
            <a:r>
              <a:rPr sz="2000" spc="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математике</a:t>
            </a:r>
            <a:r>
              <a:rPr sz="2000" spc="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базовой</a:t>
            </a:r>
            <a:r>
              <a:rPr sz="2000" spc="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ранее</a:t>
            </a:r>
            <a:r>
              <a:rPr sz="2000" b="1" spc="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sz="2000" b="1" spc="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сентября </a:t>
            </a:r>
            <a:r>
              <a:rPr sz="2000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текущего</a:t>
            </a:r>
            <a:r>
              <a:rPr sz="2000" b="1" spc="5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89703" y="5062409"/>
            <a:ext cx="6668897" cy="15517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390525" indent="-342900" algn="just">
              <a:lnSpc>
                <a:spcPct val="100000"/>
              </a:lnSpc>
              <a:spcBef>
                <a:spcPts val="100"/>
              </a:spcBef>
              <a:buFont typeface="Arial" pitchFamily="34" charset="0"/>
              <a:buChar char="•"/>
            </a:pPr>
            <a:r>
              <a:rPr sz="20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При</a:t>
            </a:r>
            <a:r>
              <a:rPr sz="2000" spc="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аннулировании</a:t>
            </a:r>
            <a:r>
              <a:rPr sz="2000" spc="5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результатов</a:t>
            </a:r>
            <a:r>
              <a:rPr sz="2000" spc="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sz="2000" spc="3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учебным</a:t>
            </a:r>
            <a:r>
              <a:rPr sz="2000" spc="5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предметам</a:t>
            </a:r>
            <a:r>
              <a:rPr sz="2000" spc="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sz="20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выбору</a:t>
            </a:r>
            <a:r>
              <a:rPr sz="2000" spc="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2000" spc="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связи</a:t>
            </a:r>
            <a:r>
              <a:rPr sz="2000" spc="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sz="2000" spc="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нарушением</a:t>
            </a:r>
            <a:r>
              <a:rPr sz="2000" spc="5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Порядка</a:t>
            </a:r>
            <a:r>
              <a:rPr sz="2000" spc="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ГИА-11</a:t>
            </a:r>
            <a:r>
              <a:rPr sz="2000" spc="3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20" dirty="0" err="1" smtClean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Возможность</a:t>
            </a:r>
            <a:r>
              <a:rPr lang="en-US" sz="2000" spc="-20" dirty="0" smtClean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 err="1" smtClean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повторного</a:t>
            </a:r>
            <a:r>
              <a:rPr sz="2000" spc="35" dirty="0" smtClean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прохождения</a:t>
            </a:r>
            <a:r>
              <a:rPr sz="2000" spc="4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ГИА</a:t>
            </a:r>
            <a:r>
              <a:rPr sz="2000" spc="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sz="2000" spc="5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2000" spc="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ЕГЭ</a:t>
            </a:r>
            <a:r>
              <a:rPr sz="2000" spc="3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sz="2000" spc="3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этим</a:t>
            </a:r>
            <a:r>
              <a:rPr sz="2000" spc="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предметам </a:t>
            </a:r>
            <a:r>
              <a:rPr sz="2000" spc="-434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3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возможно</a:t>
            </a:r>
            <a:r>
              <a:rPr sz="2000" spc="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sz="2000" spc="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ранее,</a:t>
            </a:r>
            <a:r>
              <a:rPr sz="2000" spc="3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чем</a:t>
            </a:r>
            <a:r>
              <a:rPr sz="2000" spc="3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через</a:t>
            </a:r>
            <a:r>
              <a:rPr sz="2000" spc="4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r>
              <a:rPr sz="2000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r>
              <a:rPr sz="2000" b="1" spc="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аннулирования</a:t>
            </a:r>
            <a:r>
              <a:rPr lang="en-US" sz="2000" b="1" spc="-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результатов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534667" y="1575816"/>
            <a:ext cx="2580640" cy="1230630"/>
            <a:chOff x="1534667" y="1575816"/>
            <a:chExt cx="2580640" cy="1230630"/>
          </a:xfrm>
        </p:grpSpPr>
        <p:sp>
          <p:nvSpPr>
            <p:cNvPr id="7" name="object 7"/>
            <p:cNvSpPr/>
            <p:nvPr/>
          </p:nvSpPr>
          <p:spPr>
            <a:xfrm>
              <a:off x="1547621" y="1588770"/>
              <a:ext cx="2554605" cy="1204595"/>
            </a:xfrm>
            <a:custGeom>
              <a:avLst/>
              <a:gdLst/>
              <a:ahLst/>
              <a:cxnLst/>
              <a:rect l="l" t="t" r="r" b="b"/>
              <a:pathLst>
                <a:path w="2554604" h="1204595">
                  <a:moveTo>
                    <a:pt x="1064260" y="772667"/>
                  </a:moveTo>
                  <a:lnTo>
                    <a:pt x="425703" y="772667"/>
                  </a:lnTo>
                  <a:lnTo>
                    <a:pt x="711708" y="1204214"/>
                  </a:lnTo>
                  <a:lnTo>
                    <a:pt x="1064260" y="772667"/>
                  </a:lnTo>
                  <a:close/>
                </a:path>
                <a:path w="2554604" h="1204595">
                  <a:moveTo>
                    <a:pt x="2425445" y="0"/>
                  </a:moveTo>
                  <a:lnTo>
                    <a:pt x="128778" y="0"/>
                  </a:lnTo>
                  <a:lnTo>
                    <a:pt x="78652" y="10120"/>
                  </a:lnTo>
                  <a:lnTo>
                    <a:pt x="37718" y="37718"/>
                  </a:lnTo>
                  <a:lnTo>
                    <a:pt x="10120" y="78652"/>
                  </a:lnTo>
                  <a:lnTo>
                    <a:pt x="0" y="128777"/>
                  </a:lnTo>
                  <a:lnTo>
                    <a:pt x="0" y="643889"/>
                  </a:lnTo>
                  <a:lnTo>
                    <a:pt x="10120" y="694015"/>
                  </a:lnTo>
                  <a:lnTo>
                    <a:pt x="37718" y="734948"/>
                  </a:lnTo>
                  <a:lnTo>
                    <a:pt x="78652" y="762547"/>
                  </a:lnTo>
                  <a:lnTo>
                    <a:pt x="128778" y="772667"/>
                  </a:lnTo>
                  <a:lnTo>
                    <a:pt x="2425445" y="772667"/>
                  </a:lnTo>
                  <a:lnTo>
                    <a:pt x="2475571" y="762547"/>
                  </a:lnTo>
                  <a:lnTo>
                    <a:pt x="2516504" y="734948"/>
                  </a:lnTo>
                  <a:lnTo>
                    <a:pt x="2544103" y="694015"/>
                  </a:lnTo>
                  <a:lnTo>
                    <a:pt x="2554224" y="643889"/>
                  </a:lnTo>
                  <a:lnTo>
                    <a:pt x="2554224" y="128777"/>
                  </a:lnTo>
                  <a:lnTo>
                    <a:pt x="2544103" y="78652"/>
                  </a:lnTo>
                  <a:lnTo>
                    <a:pt x="2516505" y="37718"/>
                  </a:lnTo>
                  <a:lnTo>
                    <a:pt x="2475571" y="10120"/>
                  </a:lnTo>
                  <a:lnTo>
                    <a:pt x="2425445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547621" y="1588770"/>
              <a:ext cx="2554605" cy="1204595"/>
            </a:xfrm>
            <a:custGeom>
              <a:avLst/>
              <a:gdLst/>
              <a:ahLst/>
              <a:cxnLst/>
              <a:rect l="l" t="t" r="r" b="b"/>
              <a:pathLst>
                <a:path w="2554604" h="1204595">
                  <a:moveTo>
                    <a:pt x="0" y="128777"/>
                  </a:moveTo>
                  <a:lnTo>
                    <a:pt x="10120" y="78652"/>
                  </a:lnTo>
                  <a:lnTo>
                    <a:pt x="37718" y="37718"/>
                  </a:lnTo>
                  <a:lnTo>
                    <a:pt x="78652" y="10120"/>
                  </a:lnTo>
                  <a:lnTo>
                    <a:pt x="128778" y="0"/>
                  </a:lnTo>
                  <a:lnTo>
                    <a:pt x="425703" y="0"/>
                  </a:lnTo>
                  <a:lnTo>
                    <a:pt x="1064260" y="0"/>
                  </a:lnTo>
                  <a:lnTo>
                    <a:pt x="2425445" y="0"/>
                  </a:lnTo>
                  <a:lnTo>
                    <a:pt x="2475571" y="10120"/>
                  </a:lnTo>
                  <a:lnTo>
                    <a:pt x="2516505" y="37718"/>
                  </a:lnTo>
                  <a:lnTo>
                    <a:pt x="2544103" y="78652"/>
                  </a:lnTo>
                  <a:lnTo>
                    <a:pt x="2554224" y="128777"/>
                  </a:lnTo>
                  <a:lnTo>
                    <a:pt x="2554224" y="450722"/>
                  </a:lnTo>
                  <a:lnTo>
                    <a:pt x="2554224" y="643889"/>
                  </a:lnTo>
                  <a:lnTo>
                    <a:pt x="2544103" y="694015"/>
                  </a:lnTo>
                  <a:lnTo>
                    <a:pt x="2516504" y="734948"/>
                  </a:lnTo>
                  <a:lnTo>
                    <a:pt x="2475571" y="762547"/>
                  </a:lnTo>
                  <a:lnTo>
                    <a:pt x="2425445" y="772667"/>
                  </a:lnTo>
                  <a:lnTo>
                    <a:pt x="1064260" y="772667"/>
                  </a:lnTo>
                  <a:lnTo>
                    <a:pt x="711708" y="1204214"/>
                  </a:lnTo>
                  <a:lnTo>
                    <a:pt x="425703" y="772667"/>
                  </a:lnTo>
                  <a:lnTo>
                    <a:pt x="128778" y="772667"/>
                  </a:lnTo>
                  <a:lnTo>
                    <a:pt x="78652" y="762547"/>
                  </a:lnTo>
                  <a:lnTo>
                    <a:pt x="37718" y="734948"/>
                  </a:lnTo>
                  <a:lnTo>
                    <a:pt x="10120" y="694015"/>
                  </a:lnTo>
                  <a:lnTo>
                    <a:pt x="0" y="643889"/>
                  </a:lnTo>
                  <a:lnTo>
                    <a:pt x="0" y="450722"/>
                  </a:lnTo>
                  <a:lnTo>
                    <a:pt x="0" y="128777"/>
                  </a:lnTo>
                  <a:close/>
                </a:path>
              </a:pathLst>
            </a:custGeom>
            <a:ln w="25908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705736" y="1819147"/>
            <a:ext cx="2235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Досрочный</a:t>
            </a:r>
            <a:r>
              <a:rPr sz="18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период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575816" y="2900172"/>
            <a:ext cx="2580640" cy="1674495"/>
            <a:chOff x="1575816" y="2900172"/>
            <a:chExt cx="2580640" cy="1674495"/>
          </a:xfrm>
        </p:grpSpPr>
        <p:sp>
          <p:nvSpPr>
            <p:cNvPr id="11" name="object 11"/>
            <p:cNvSpPr/>
            <p:nvPr/>
          </p:nvSpPr>
          <p:spPr>
            <a:xfrm>
              <a:off x="1588770" y="2913126"/>
              <a:ext cx="2554605" cy="1648460"/>
            </a:xfrm>
            <a:custGeom>
              <a:avLst/>
              <a:gdLst/>
              <a:ahLst/>
              <a:cxnLst/>
              <a:rect l="l" t="t" r="r" b="b"/>
              <a:pathLst>
                <a:path w="2554604" h="1648460">
                  <a:moveTo>
                    <a:pt x="1064260" y="1057656"/>
                  </a:moveTo>
                  <a:lnTo>
                    <a:pt x="425704" y="1057656"/>
                  </a:lnTo>
                  <a:lnTo>
                    <a:pt x="711707" y="1648460"/>
                  </a:lnTo>
                  <a:lnTo>
                    <a:pt x="1064260" y="1057656"/>
                  </a:lnTo>
                  <a:close/>
                </a:path>
                <a:path w="2554604" h="1648460">
                  <a:moveTo>
                    <a:pt x="2377947" y="0"/>
                  </a:moveTo>
                  <a:lnTo>
                    <a:pt x="176275" y="0"/>
                  </a:lnTo>
                  <a:lnTo>
                    <a:pt x="129395" y="6292"/>
                  </a:lnTo>
                  <a:lnTo>
                    <a:pt x="87281" y="24054"/>
                  </a:lnTo>
                  <a:lnTo>
                    <a:pt x="51609" y="51609"/>
                  </a:lnTo>
                  <a:lnTo>
                    <a:pt x="24054" y="87281"/>
                  </a:lnTo>
                  <a:lnTo>
                    <a:pt x="6292" y="129395"/>
                  </a:lnTo>
                  <a:lnTo>
                    <a:pt x="0" y="176275"/>
                  </a:lnTo>
                  <a:lnTo>
                    <a:pt x="0" y="881380"/>
                  </a:lnTo>
                  <a:lnTo>
                    <a:pt x="6292" y="928260"/>
                  </a:lnTo>
                  <a:lnTo>
                    <a:pt x="24054" y="970374"/>
                  </a:lnTo>
                  <a:lnTo>
                    <a:pt x="51609" y="1006046"/>
                  </a:lnTo>
                  <a:lnTo>
                    <a:pt x="87281" y="1033601"/>
                  </a:lnTo>
                  <a:lnTo>
                    <a:pt x="129395" y="1051363"/>
                  </a:lnTo>
                  <a:lnTo>
                    <a:pt x="176275" y="1057656"/>
                  </a:lnTo>
                  <a:lnTo>
                    <a:pt x="2377947" y="1057656"/>
                  </a:lnTo>
                  <a:lnTo>
                    <a:pt x="2424828" y="1051363"/>
                  </a:lnTo>
                  <a:lnTo>
                    <a:pt x="2466942" y="1033601"/>
                  </a:lnTo>
                  <a:lnTo>
                    <a:pt x="2502614" y="1006046"/>
                  </a:lnTo>
                  <a:lnTo>
                    <a:pt x="2530169" y="970374"/>
                  </a:lnTo>
                  <a:lnTo>
                    <a:pt x="2547931" y="928260"/>
                  </a:lnTo>
                  <a:lnTo>
                    <a:pt x="2554224" y="881380"/>
                  </a:lnTo>
                  <a:lnTo>
                    <a:pt x="2554224" y="176275"/>
                  </a:lnTo>
                  <a:lnTo>
                    <a:pt x="2547931" y="129395"/>
                  </a:lnTo>
                  <a:lnTo>
                    <a:pt x="2530169" y="87281"/>
                  </a:lnTo>
                  <a:lnTo>
                    <a:pt x="2502614" y="51609"/>
                  </a:lnTo>
                  <a:lnTo>
                    <a:pt x="2466942" y="24054"/>
                  </a:lnTo>
                  <a:lnTo>
                    <a:pt x="2424828" y="6292"/>
                  </a:lnTo>
                  <a:lnTo>
                    <a:pt x="2377947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588770" y="2913126"/>
              <a:ext cx="2554605" cy="1648460"/>
            </a:xfrm>
            <a:custGeom>
              <a:avLst/>
              <a:gdLst/>
              <a:ahLst/>
              <a:cxnLst/>
              <a:rect l="l" t="t" r="r" b="b"/>
              <a:pathLst>
                <a:path w="2554604" h="1648460">
                  <a:moveTo>
                    <a:pt x="0" y="176275"/>
                  </a:moveTo>
                  <a:lnTo>
                    <a:pt x="6292" y="129395"/>
                  </a:lnTo>
                  <a:lnTo>
                    <a:pt x="24054" y="87281"/>
                  </a:lnTo>
                  <a:lnTo>
                    <a:pt x="51609" y="51609"/>
                  </a:lnTo>
                  <a:lnTo>
                    <a:pt x="87281" y="24054"/>
                  </a:lnTo>
                  <a:lnTo>
                    <a:pt x="129395" y="6292"/>
                  </a:lnTo>
                  <a:lnTo>
                    <a:pt x="176275" y="0"/>
                  </a:lnTo>
                  <a:lnTo>
                    <a:pt x="425704" y="0"/>
                  </a:lnTo>
                  <a:lnTo>
                    <a:pt x="1064260" y="0"/>
                  </a:lnTo>
                  <a:lnTo>
                    <a:pt x="2377947" y="0"/>
                  </a:lnTo>
                  <a:lnTo>
                    <a:pt x="2424828" y="6292"/>
                  </a:lnTo>
                  <a:lnTo>
                    <a:pt x="2466942" y="24054"/>
                  </a:lnTo>
                  <a:lnTo>
                    <a:pt x="2502614" y="51609"/>
                  </a:lnTo>
                  <a:lnTo>
                    <a:pt x="2530169" y="87281"/>
                  </a:lnTo>
                  <a:lnTo>
                    <a:pt x="2547931" y="129395"/>
                  </a:lnTo>
                  <a:lnTo>
                    <a:pt x="2554224" y="176275"/>
                  </a:lnTo>
                  <a:lnTo>
                    <a:pt x="2554224" y="616965"/>
                  </a:lnTo>
                  <a:lnTo>
                    <a:pt x="2554224" y="881380"/>
                  </a:lnTo>
                  <a:lnTo>
                    <a:pt x="2547931" y="928260"/>
                  </a:lnTo>
                  <a:lnTo>
                    <a:pt x="2530169" y="970374"/>
                  </a:lnTo>
                  <a:lnTo>
                    <a:pt x="2502614" y="1006046"/>
                  </a:lnTo>
                  <a:lnTo>
                    <a:pt x="2466942" y="1033601"/>
                  </a:lnTo>
                  <a:lnTo>
                    <a:pt x="2424828" y="1051363"/>
                  </a:lnTo>
                  <a:lnTo>
                    <a:pt x="2377947" y="1057656"/>
                  </a:lnTo>
                  <a:lnTo>
                    <a:pt x="1064260" y="1057656"/>
                  </a:lnTo>
                  <a:lnTo>
                    <a:pt x="711707" y="1648460"/>
                  </a:lnTo>
                  <a:lnTo>
                    <a:pt x="425704" y="1057656"/>
                  </a:lnTo>
                  <a:lnTo>
                    <a:pt x="176275" y="1057656"/>
                  </a:lnTo>
                  <a:lnTo>
                    <a:pt x="129395" y="1051363"/>
                  </a:lnTo>
                  <a:lnTo>
                    <a:pt x="87281" y="1033601"/>
                  </a:lnTo>
                  <a:lnTo>
                    <a:pt x="51609" y="1006046"/>
                  </a:lnTo>
                  <a:lnTo>
                    <a:pt x="24054" y="970374"/>
                  </a:lnTo>
                  <a:lnTo>
                    <a:pt x="6292" y="928260"/>
                  </a:lnTo>
                  <a:lnTo>
                    <a:pt x="0" y="881380"/>
                  </a:lnTo>
                  <a:lnTo>
                    <a:pt x="0" y="616965"/>
                  </a:lnTo>
                  <a:lnTo>
                    <a:pt x="0" y="176275"/>
                  </a:lnTo>
                  <a:close/>
                </a:path>
              </a:pathLst>
            </a:custGeom>
            <a:ln w="25908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1802129" y="3012185"/>
            <a:ext cx="212598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0230" marR="5080" indent="-558165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Основной</a:t>
            </a:r>
            <a:r>
              <a:rPr sz="18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период, </a:t>
            </a:r>
            <a:r>
              <a:rPr sz="1800" b="1" spc="-48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включая</a:t>
            </a:r>
            <a:endParaRPr sz="1800">
              <a:latin typeface="Arial"/>
              <a:cs typeface="Arial"/>
            </a:endParaRPr>
          </a:p>
          <a:p>
            <a:pPr marL="76200">
              <a:lnSpc>
                <a:spcPct val="100000"/>
              </a:lnSpc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резервные</a:t>
            </a:r>
            <a:r>
              <a:rPr sz="18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сроки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1575816" y="4689347"/>
            <a:ext cx="2580640" cy="1230630"/>
            <a:chOff x="1575816" y="4689347"/>
            <a:chExt cx="2580640" cy="1230630"/>
          </a:xfrm>
        </p:grpSpPr>
        <p:sp>
          <p:nvSpPr>
            <p:cNvPr id="15" name="object 15"/>
            <p:cNvSpPr/>
            <p:nvPr/>
          </p:nvSpPr>
          <p:spPr>
            <a:xfrm>
              <a:off x="1588770" y="4702301"/>
              <a:ext cx="2554605" cy="1204595"/>
            </a:xfrm>
            <a:custGeom>
              <a:avLst/>
              <a:gdLst/>
              <a:ahLst/>
              <a:cxnLst/>
              <a:rect l="l" t="t" r="r" b="b"/>
              <a:pathLst>
                <a:path w="2554604" h="1204595">
                  <a:moveTo>
                    <a:pt x="1064260" y="772668"/>
                  </a:moveTo>
                  <a:lnTo>
                    <a:pt x="425704" y="772668"/>
                  </a:lnTo>
                  <a:lnTo>
                    <a:pt x="711707" y="1204277"/>
                  </a:lnTo>
                  <a:lnTo>
                    <a:pt x="1064260" y="772668"/>
                  </a:lnTo>
                  <a:close/>
                </a:path>
                <a:path w="2554604" h="1204595">
                  <a:moveTo>
                    <a:pt x="2425446" y="0"/>
                  </a:moveTo>
                  <a:lnTo>
                    <a:pt x="128778" y="0"/>
                  </a:lnTo>
                  <a:lnTo>
                    <a:pt x="78652" y="10120"/>
                  </a:lnTo>
                  <a:lnTo>
                    <a:pt x="37718" y="37718"/>
                  </a:lnTo>
                  <a:lnTo>
                    <a:pt x="10120" y="78652"/>
                  </a:lnTo>
                  <a:lnTo>
                    <a:pt x="0" y="128778"/>
                  </a:lnTo>
                  <a:lnTo>
                    <a:pt x="0" y="643890"/>
                  </a:lnTo>
                  <a:lnTo>
                    <a:pt x="10120" y="694015"/>
                  </a:lnTo>
                  <a:lnTo>
                    <a:pt x="37718" y="734949"/>
                  </a:lnTo>
                  <a:lnTo>
                    <a:pt x="78652" y="762547"/>
                  </a:lnTo>
                  <a:lnTo>
                    <a:pt x="128778" y="772668"/>
                  </a:lnTo>
                  <a:lnTo>
                    <a:pt x="2425446" y="772668"/>
                  </a:lnTo>
                  <a:lnTo>
                    <a:pt x="2475571" y="762547"/>
                  </a:lnTo>
                  <a:lnTo>
                    <a:pt x="2516505" y="734949"/>
                  </a:lnTo>
                  <a:lnTo>
                    <a:pt x="2544103" y="694015"/>
                  </a:lnTo>
                  <a:lnTo>
                    <a:pt x="2554224" y="643890"/>
                  </a:lnTo>
                  <a:lnTo>
                    <a:pt x="2554224" y="128778"/>
                  </a:lnTo>
                  <a:lnTo>
                    <a:pt x="2544103" y="78652"/>
                  </a:lnTo>
                  <a:lnTo>
                    <a:pt x="2516505" y="37718"/>
                  </a:lnTo>
                  <a:lnTo>
                    <a:pt x="2475571" y="10120"/>
                  </a:lnTo>
                  <a:lnTo>
                    <a:pt x="2425446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588770" y="4702301"/>
              <a:ext cx="2554605" cy="1204595"/>
            </a:xfrm>
            <a:custGeom>
              <a:avLst/>
              <a:gdLst/>
              <a:ahLst/>
              <a:cxnLst/>
              <a:rect l="l" t="t" r="r" b="b"/>
              <a:pathLst>
                <a:path w="2554604" h="1204595">
                  <a:moveTo>
                    <a:pt x="0" y="128778"/>
                  </a:moveTo>
                  <a:lnTo>
                    <a:pt x="10120" y="78652"/>
                  </a:lnTo>
                  <a:lnTo>
                    <a:pt x="37718" y="37718"/>
                  </a:lnTo>
                  <a:lnTo>
                    <a:pt x="78652" y="10120"/>
                  </a:lnTo>
                  <a:lnTo>
                    <a:pt x="128778" y="0"/>
                  </a:lnTo>
                  <a:lnTo>
                    <a:pt x="425704" y="0"/>
                  </a:lnTo>
                  <a:lnTo>
                    <a:pt x="1064260" y="0"/>
                  </a:lnTo>
                  <a:lnTo>
                    <a:pt x="2425446" y="0"/>
                  </a:lnTo>
                  <a:lnTo>
                    <a:pt x="2475571" y="10120"/>
                  </a:lnTo>
                  <a:lnTo>
                    <a:pt x="2516505" y="37718"/>
                  </a:lnTo>
                  <a:lnTo>
                    <a:pt x="2544103" y="78652"/>
                  </a:lnTo>
                  <a:lnTo>
                    <a:pt x="2554224" y="128778"/>
                  </a:lnTo>
                  <a:lnTo>
                    <a:pt x="2554224" y="450723"/>
                  </a:lnTo>
                  <a:lnTo>
                    <a:pt x="2554224" y="643890"/>
                  </a:lnTo>
                  <a:lnTo>
                    <a:pt x="2544103" y="694015"/>
                  </a:lnTo>
                  <a:lnTo>
                    <a:pt x="2516505" y="734949"/>
                  </a:lnTo>
                  <a:lnTo>
                    <a:pt x="2475571" y="762547"/>
                  </a:lnTo>
                  <a:lnTo>
                    <a:pt x="2425446" y="772668"/>
                  </a:lnTo>
                  <a:lnTo>
                    <a:pt x="1064260" y="772668"/>
                  </a:lnTo>
                  <a:lnTo>
                    <a:pt x="711707" y="1204277"/>
                  </a:lnTo>
                  <a:lnTo>
                    <a:pt x="425704" y="772668"/>
                  </a:lnTo>
                  <a:lnTo>
                    <a:pt x="128778" y="772668"/>
                  </a:lnTo>
                  <a:lnTo>
                    <a:pt x="78652" y="762547"/>
                  </a:lnTo>
                  <a:lnTo>
                    <a:pt x="37718" y="734949"/>
                  </a:lnTo>
                  <a:lnTo>
                    <a:pt x="10120" y="694015"/>
                  </a:lnTo>
                  <a:lnTo>
                    <a:pt x="0" y="643890"/>
                  </a:lnTo>
                  <a:lnTo>
                    <a:pt x="0" y="450723"/>
                  </a:lnTo>
                  <a:lnTo>
                    <a:pt x="0" y="128778"/>
                  </a:lnTo>
                  <a:close/>
                </a:path>
              </a:pathLst>
            </a:custGeom>
            <a:ln w="25908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1852422" y="4795520"/>
            <a:ext cx="2025014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Дополнительный</a:t>
            </a:r>
            <a:endParaRPr sz="180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период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64"/>
              </a:lnSpc>
            </a:pPr>
            <a:fld id="{81D60167-4931-47E6-BA6A-407CBD079E47}" type="slidenum">
              <a:rPr spc="-5" dirty="0"/>
              <a:t>16</a:t>
            </a:fld>
            <a:endParaRPr spc="-5" dirty="0"/>
          </a:p>
        </p:txBody>
      </p:sp>
      <p:sp>
        <p:nvSpPr>
          <p:cNvPr id="18" name="object 18"/>
          <p:cNvSpPr txBox="1"/>
          <p:nvPr/>
        </p:nvSpPr>
        <p:spPr>
          <a:xfrm>
            <a:off x="1900808" y="1137615"/>
            <a:ext cx="177990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1F3863"/>
                </a:solidFill>
                <a:latin typeface="Arial"/>
                <a:cs typeface="Arial"/>
              </a:rPr>
              <a:t>Периоды</a:t>
            </a:r>
            <a:r>
              <a:rPr sz="2000" b="1" spc="-5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1F3863"/>
                </a:solidFill>
                <a:latin typeface="Arial"/>
                <a:cs typeface="Arial"/>
              </a:rPr>
              <a:t>ГИА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18450" y="555116"/>
            <a:ext cx="331977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Минимальные</a:t>
            </a:r>
            <a:r>
              <a:rPr spc="-95" dirty="0"/>
              <a:t> </a:t>
            </a:r>
            <a:r>
              <a:rPr dirty="0"/>
              <a:t>баллы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64"/>
              </a:lnSpc>
            </a:pPr>
            <a:fld id="{81D60167-4931-47E6-BA6A-407CBD079E47}" type="slidenum">
              <a:rPr spc="-5" dirty="0"/>
              <a:t>17</a:t>
            </a:fld>
            <a:endParaRPr spc="-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584174"/>
              </p:ext>
            </p:extLst>
          </p:nvPr>
        </p:nvGraphicFramePr>
        <p:xfrm>
          <a:off x="1066800" y="990600"/>
          <a:ext cx="10668000" cy="51576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09950"/>
                <a:gridCol w="2533650"/>
                <a:gridCol w="2819400"/>
                <a:gridCol w="1905000"/>
              </a:tblGrid>
              <a:tr h="579120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Предмет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70612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Минимальные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баллы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 marL="6483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ru-RU" sz="16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от </a:t>
                      </a:r>
                      <a:r>
                        <a:rPr lang="ru-RU" sz="1600" b="1" spc="-1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Рособрнадзора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70612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ru-RU" sz="16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Минимальные</a:t>
                      </a:r>
                      <a:r>
                        <a:rPr lang="ru-RU" sz="16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16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баллы</a:t>
                      </a:r>
                      <a:endParaRPr lang="ru-RU" sz="1600" dirty="0" smtClean="0">
                        <a:latin typeface="Arial"/>
                        <a:cs typeface="Arial"/>
                      </a:endParaRPr>
                    </a:p>
                    <a:p>
                      <a:pPr marL="6483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ru-RU" sz="16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от</a:t>
                      </a:r>
                      <a:r>
                        <a:rPr lang="ru-RU" sz="1600" b="1" spc="-10" baseline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1600" b="1" spc="-1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Минобрнауки</a:t>
                      </a:r>
                      <a:endParaRPr lang="ru-RU" sz="1600" dirty="0" smtClean="0">
                        <a:latin typeface="Arial"/>
                        <a:cs typeface="Arial"/>
                      </a:endParaRPr>
                    </a:p>
                    <a:p>
                      <a:pPr marL="70612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Для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получения</a:t>
                      </a:r>
                      <a:r>
                        <a:rPr sz="1600" b="1" spc="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аттестата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1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Математика</a:t>
                      </a:r>
                      <a:r>
                        <a:rPr sz="1400" spc="-3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базового</a:t>
                      </a:r>
                      <a:r>
                        <a:rPr sz="1400" spc="-4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уровня</a:t>
                      </a:r>
                      <a:endParaRPr sz="14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EE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dirty="0">
                          <a:solidFill>
                            <a:srgbClr val="1F3863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EEE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1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Математика</a:t>
                      </a:r>
                      <a:r>
                        <a:rPr sz="1400" spc="-2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профильного</a:t>
                      </a:r>
                      <a:r>
                        <a:rPr sz="1400" spc="-2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уровня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7"/>
                    </a:solidFill>
                  </a:tcPr>
                </a:tc>
                <a:tc>
                  <a:txBody>
                    <a:bodyPr/>
                    <a:lstStyle/>
                    <a:p>
                      <a:pPr marL="170307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-5" dirty="0">
                          <a:solidFill>
                            <a:srgbClr val="1F3863"/>
                          </a:solidFill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06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-5" dirty="0">
                          <a:solidFill>
                            <a:srgbClr val="1F3863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064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7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1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Русский</a:t>
                      </a:r>
                      <a:r>
                        <a:rPr sz="1400" spc="-2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3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язык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EEE"/>
                    </a:solidFill>
                  </a:tcPr>
                </a:tc>
                <a:tc>
                  <a:txBody>
                    <a:bodyPr/>
                    <a:lstStyle/>
                    <a:p>
                      <a:pPr marL="170307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-5" dirty="0">
                          <a:solidFill>
                            <a:srgbClr val="1F3863"/>
                          </a:solidFill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06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-5" dirty="0">
                          <a:solidFill>
                            <a:srgbClr val="1F3863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064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EEE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1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Литература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7"/>
                    </a:solidFill>
                  </a:tcPr>
                </a:tc>
                <a:tc>
                  <a:txBody>
                    <a:bodyPr/>
                    <a:lstStyle/>
                    <a:p>
                      <a:pPr marL="170307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-5" dirty="0">
                          <a:solidFill>
                            <a:srgbClr val="1F3863"/>
                          </a:solidFill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06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7"/>
                    </a:solidFill>
                  </a:tcPr>
                </a:tc>
              </a:tr>
              <a:tr h="31216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Физика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EEE"/>
                    </a:solidFill>
                  </a:tcPr>
                </a:tc>
                <a:tc>
                  <a:txBody>
                    <a:bodyPr/>
                    <a:lstStyle/>
                    <a:p>
                      <a:pPr marL="170307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-5" dirty="0">
                          <a:solidFill>
                            <a:srgbClr val="1F3863"/>
                          </a:solidFill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06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EEE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1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Обществознание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7"/>
                    </a:solidFill>
                  </a:tcPr>
                </a:tc>
                <a:tc>
                  <a:txBody>
                    <a:bodyPr/>
                    <a:lstStyle/>
                    <a:p>
                      <a:pPr marL="170307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-5" dirty="0">
                          <a:solidFill>
                            <a:srgbClr val="1F3863"/>
                          </a:solidFill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06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7"/>
                    </a:solidFill>
                  </a:tcPr>
                </a:tc>
              </a:tr>
              <a:tr h="316738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История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EEE"/>
                    </a:solidFill>
                  </a:tcPr>
                </a:tc>
                <a:tc>
                  <a:txBody>
                    <a:bodyPr/>
                    <a:lstStyle/>
                    <a:p>
                      <a:pPr marL="170307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-5" dirty="0">
                          <a:solidFill>
                            <a:srgbClr val="1F3863"/>
                          </a:solidFill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06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EEE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Биология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7"/>
                    </a:solidFill>
                  </a:tcPr>
                </a:tc>
                <a:tc>
                  <a:txBody>
                    <a:bodyPr/>
                    <a:lstStyle/>
                    <a:p>
                      <a:pPr marL="170307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solidFill>
                            <a:srgbClr val="1F3863"/>
                          </a:solidFill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12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7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1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Химия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EEE"/>
                    </a:solidFill>
                  </a:tcPr>
                </a:tc>
                <a:tc>
                  <a:txBody>
                    <a:bodyPr/>
                    <a:lstStyle/>
                    <a:p>
                      <a:pPr marL="170307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solidFill>
                            <a:srgbClr val="1F3863"/>
                          </a:solidFill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12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EEE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1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Информатика</a:t>
                      </a:r>
                      <a:r>
                        <a:rPr sz="1400" spc="-3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400" spc="-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4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ИКТ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7"/>
                    </a:solidFill>
                  </a:tcPr>
                </a:tc>
                <a:tc>
                  <a:txBody>
                    <a:bodyPr/>
                    <a:lstStyle/>
                    <a:p>
                      <a:pPr marL="170307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solidFill>
                            <a:srgbClr val="1F3863"/>
                          </a:solidFill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  <a:endParaRPr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12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7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1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География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EEE"/>
                    </a:solidFill>
                  </a:tcPr>
                </a:tc>
                <a:tc>
                  <a:txBody>
                    <a:bodyPr/>
                    <a:lstStyle/>
                    <a:p>
                      <a:pPr marL="170307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solidFill>
                            <a:srgbClr val="1F3863"/>
                          </a:solidFill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12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EEE"/>
                    </a:solidFill>
                  </a:tcPr>
                </a:tc>
              </a:tr>
              <a:tr h="7314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Иностранные</a:t>
                      </a:r>
                      <a:r>
                        <a:rPr sz="1400" spc="-4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3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языки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  <a:p>
                      <a:pPr marL="147320" marR="141605" algn="ctr">
                        <a:lnSpc>
                          <a:spcPct val="100000"/>
                        </a:lnSpc>
                      </a:pPr>
                      <a:r>
                        <a:rPr sz="1400" spc="-1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(английский, </a:t>
                      </a:r>
                      <a:r>
                        <a:rPr sz="1400" spc="-2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немецкий, </a:t>
                      </a:r>
                      <a:r>
                        <a:rPr sz="1400" spc="-1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французский, </a:t>
                      </a:r>
                      <a:r>
                        <a:rPr sz="1400" spc="-36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испанский)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7"/>
                    </a:solidFill>
                  </a:tcPr>
                </a:tc>
                <a:tc>
                  <a:txBody>
                    <a:bodyPr/>
                    <a:lstStyle/>
                    <a:p>
                      <a:pPr marL="170307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solidFill>
                            <a:srgbClr val="1F3863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12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5892" y="334771"/>
            <a:ext cx="28740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Подача</a:t>
            </a:r>
            <a:r>
              <a:rPr spc="-100" dirty="0"/>
              <a:t> </a:t>
            </a:r>
            <a:r>
              <a:rPr spc="-5" dirty="0"/>
              <a:t>апелляций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080260" y="1022603"/>
            <a:ext cx="4422775" cy="3470275"/>
            <a:chOff x="2080260" y="1022603"/>
            <a:chExt cx="4422775" cy="3470275"/>
          </a:xfrm>
        </p:grpSpPr>
        <p:sp>
          <p:nvSpPr>
            <p:cNvPr id="4" name="object 4"/>
            <p:cNvSpPr/>
            <p:nvPr/>
          </p:nvSpPr>
          <p:spPr>
            <a:xfrm>
              <a:off x="2080260" y="1022603"/>
              <a:ext cx="4422775" cy="3470275"/>
            </a:xfrm>
            <a:custGeom>
              <a:avLst/>
              <a:gdLst/>
              <a:ahLst/>
              <a:cxnLst/>
              <a:rect l="l" t="t" r="r" b="b"/>
              <a:pathLst>
                <a:path w="4422775" h="3470275">
                  <a:moveTo>
                    <a:pt x="4075684" y="0"/>
                  </a:moveTo>
                  <a:lnTo>
                    <a:pt x="346963" y="0"/>
                  </a:lnTo>
                  <a:lnTo>
                    <a:pt x="299878" y="3166"/>
                  </a:lnTo>
                  <a:lnTo>
                    <a:pt x="254720" y="12392"/>
                  </a:lnTo>
                  <a:lnTo>
                    <a:pt x="211901" y="27263"/>
                  </a:lnTo>
                  <a:lnTo>
                    <a:pt x="171835" y="47366"/>
                  </a:lnTo>
                  <a:lnTo>
                    <a:pt x="134936" y="72288"/>
                  </a:lnTo>
                  <a:lnTo>
                    <a:pt x="101615" y="101615"/>
                  </a:lnTo>
                  <a:lnTo>
                    <a:pt x="72288" y="134936"/>
                  </a:lnTo>
                  <a:lnTo>
                    <a:pt x="47366" y="171835"/>
                  </a:lnTo>
                  <a:lnTo>
                    <a:pt x="27263" y="211901"/>
                  </a:lnTo>
                  <a:lnTo>
                    <a:pt x="12392" y="254720"/>
                  </a:lnTo>
                  <a:lnTo>
                    <a:pt x="3166" y="299878"/>
                  </a:lnTo>
                  <a:lnTo>
                    <a:pt x="0" y="346963"/>
                  </a:lnTo>
                  <a:lnTo>
                    <a:pt x="0" y="3123184"/>
                  </a:lnTo>
                  <a:lnTo>
                    <a:pt x="3166" y="3170269"/>
                  </a:lnTo>
                  <a:lnTo>
                    <a:pt x="12392" y="3215427"/>
                  </a:lnTo>
                  <a:lnTo>
                    <a:pt x="27263" y="3258246"/>
                  </a:lnTo>
                  <a:lnTo>
                    <a:pt x="47366" y="3298312"/>
                  </a:lnTo>
                  <a:lnTo>
                    <a:pt x="72288" y="3335211"/>
                  </a:lnTo>
                  <a:lnTo>
                    <a:pt x="101615" y="3368532"/>
                  </a:lnTo>
                  <a:lnTo>
                    <a:pt x="134936" y="3397859"/>
                  </a:lnTo>
                  <a:lnTo>
                    <a:pt x="171835" y="3422781"/>
                  </a:lnTo>
                  <a:lnTo>
                    <a:pt x="211901" y="3442884"/>
                  </a:lnTo>
                  <a:lnTo>
                    <a:pt x="254720" y="3457755"/>
                  </a:lnTo>
                  <a:lnTo>
                    <a:pt x="299878" y="3466981"/>
                  </a:lnTo>
                  <a:lnTo>
                    <a:pt x="346963" y="3470148"/>
                  </a:lnTo>
                  <a:lnTo>
                    <a:pt x="4075684" y="3470148"/>
                  </a:lnTo>
                  <a:lnTo>
                    <a:pt x="4122769" y="3466981"/>
                  </a:lnTo>
                  <a:lnTo>
                    <a:pt x="4167927" y="3457755"/>
                  </a:lnTo>
                  <a:lnTo>
                    <a:pt x="4210746" y="3442884"/>
                  </a:lnTo>
                  <a:lnTo>
                    <a:pt x="4250812" y="3422781"/>
                  </a:lnTo>
                  <a:lnTo>
                    <a:pt x="4287711" y="3397859"/>
                  </a:lnTo>
                  <a:lnTo>
                    <a:pt x="4321032" y="3368532"/>
                  </a:lnTo>
                  <a:lnTo>
                    <a:pt x="4350359" y="3335211"/>
                  </a:lnTo>
                  <a:lnTo>
                    <a:pt x="4375281" y="3298312"/>
                  </a:lnTo>
                  <a:lnTo>
                    <a:pt x="4395384" y="3258246"/>
                  </a:lnTo>
                  <a:lnTo>
                    <a:pt x="4410255" y="3215427"/>
                  </a:lnTo>
                  <a:lnTo>
                    <a:pt x="4419481" y="3170269"/>
                  </a:lnTo>
                  <a:lnTo>
                    <a:pt x="4422647" y="3123184"/>
                  </a:lnTo>
                  <a:lnTo>
                    <a:pt x="4422647" y="346963"/>
                  </a:lnTo>
                  <a:lnTo>
                    <a:pt x="4419481" y="299878"/>
                  </a:lnTo>
                  <a:lnTo>
                    <a:pt x="4410255" y="254720"/>
                  </a:lnTo>
                  <a:lnTo>
                    <a:pt x="4395384" y="211901"/>
                  </a:lnTo>
                  <a:lnTo>
                    <a:pt x="4375281" y="171835"/>
                  </a:lnTo>
                  <a:lnTo>
                    <a:pt x="4350359" y="134936"/>
                  </a:lnTo>
                  <a:lnTo>
                    <a:pt x="4321032" y="101615"/>
                  </a:lnTo>
                  <a:lnTo>
                    <a:pt x="4287711" y="72288"/>
                  </a:lnTo>
                  <a:lnTo>
                    <a:pt x="4250812" y="47366"/>
                  </a:lnTo>
                  <a:lnTo>
                    <a:pt x="4210746" y="27263"/>
                  </a:lnTo>
                  <a:lnTo>
                    <a:pt x="4167927" y="12392"/>
                  </a:lnTo>
                  <a:lnTo>
                    <a:pt x="4122769" y="3166"/>
                  </a:lnTo>
                  <a:lnTo>
                    <a:pt x="4075684" y="0"/>
                  </a:lnTo>
                  <a:close/>
                </a:path>
              </a:pathLst>
            </a:custGeom>
            <a:solidFill>
              <a:srgbClr val="D2D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164842" y="2070353"/>
              <a:ext cx="4243070" cy="2252980"/>
            </a:xfrm>
            <a:custGeom>
              <a:avLst/>
              <a:gdLst/>
              <a:ahLst/>
              <a:cxnLst/>
              <a:rect l="l" t="t" r="r" b="b"/>
              <a:pathLst>
                <a:path w="4243070" h="2252979">
                  <a:moveTo>
                    <a:pt x="4017518" y="0"/>
                  </a:moveTo>
                  <a:lnTo>
                    <a:pt x="225297" y="0"/>
                  </a:lnTo>
                  <a:lnTo>
                    <a:pt x="179883" y="4575"/>
                  </a:lnTo>
                  <a:lnTo>
                    <a:pt x="137588" y="17700"/>
                  </a:lnTo>
                  <a:lnTo>
                    <a:pt x="99317" y="38469"/>
                  </a:lnTo>
                  <a:lnTo>
                    <a:pt x="65976" y="65976"/>
                  </a:lnTo>
                  <a:lnTo>
                    <a:pt x="38469" y="99317"/>
                  </a:lnTo>
                  <a:lnTo>
                    <a:pt x="17700" y="137588"/>
                  </a:lnTo>
                  <a:lnTo>
                    <a:pt x="4575" y="179883"/>
                  </a:lnTo>
                  <a:lnTo>
                    <a:pt x="0" y="225298"/>
                  </a:lnTo>
                  <a:lnTo>
                    <a:pt x="0" y="2027174"/>
                  </a:lnTo>
                  <a:lnTo>
                    <a:pt x="4575" y="2072588"/>
                  </a:lnTo>
                  <a:lnTo>
                    <a:pt x="17700" y="2114883"/>
                  </a:lnTo>
                  <a:lnTo>
                    <a:pt x="38469" y="2153154"/>
                  </a:lnTo>
                  <a:lnTo>
                    <a:pt x="65976" y="2186495"/>
                  </a:lnTo>
                  <a:lnTo>
                    <a:pt x="99317" y="2214002"/>
                  </a:lnTo>
                  <a:lnTo>
                    <a:pt x="137588" y="2234771"/>
                  </a:lnTo>
                  <a:lnTo>
                    <a:pt x="179883" y="2247896"/>
                  </a:lnTo>
                  <a:lnTo>
                    <a:pt x="225297" y="2252472"/>
                  </a:lnTo>
                  <a:lnTo>
                    <a:pt x="4017518" y="2252472"/>
                  </a:lnTo>
                  <a:lnTo>
                    <a:pt x="4062932" y="2247896"/>
                  </a:lnTo>
                  <a:lnTo>
                    <a:pt x="4105227" y="2234771"/>
                  </a:lnTo>
                  <a:lnTo>
                    <a:pt x="4143498" y="2214002"/>
                  </a:lnTo>
                  <a:lnTo>
                    <a:pt x="4176839" y="2186495"/>
                  </a:lnTo>
                  <a:lnTo>
                    <a:pt x="4204346" y="2153154"/>
                  </a:lnTo>
                  <a:lnTo>
                    <a:pt x="4225115" y="2114883"/>
                  </a:lnTo>
                  <a:lnTo>
                    <a:pt x="4238240" y="2072588"/>
                  </a:lnTo>
                  <a:lnTo>
                    <a:pt x="4242816" y="2027174"/>
                  </a:lnTo>
                  <a:lnTo>
                    <a:pt x="4242816" y="225298"/>
                  </a:lnTo>
                  <a:lnTo>
                    <a:pt x="4238240" y="179883"/>
                  </a:lnTo>
                  <a:lnTo>
                    <a:pt x="4225115" y="137588"/>
                  </a:lnTo>
                  <a:lnTo>
                    <a:pt x="4204346" y="99317"/>
                  </a:lnTo>
                  <a:lnTo>
                    <a:pt x="4176839" y="65976"/>
                  </a:lnTo>
                  <a:lnTo>
                    <a:pt x="4143498" y="38469"/>
                  </a:lnTo>
                  <a:lnTo>
                    <a:pt x="4105227" y="17700"/>
                  </a:lnTo>
                  <a:lnTo>
                    <a:pt x="4062932" y="4575"/>
                  </a:lnTo>
                  <a:lnTo>
                    <a:pt x="4017518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164842" y="2070353"/>
              <a:ext cx="4243070" cy="2252980"/>
            </a:xfrm>
            <a:custGeom>
              <a:avLst/>
              <a:gdLst/>
              <a:ahLst/>
              <a:cxnLst/>
              <a:rect l="l" t="t" r="r" b="b"/>
              <a:pathLst>
                <a:path w="4243070" h="2252979">
                  <a:moveTo>
                    <a:pt x="0" y="225298"/>
                  </a:moveTo>
                  <a:lnTo>
                    <a:pt x="4575" y="179883"/>
                  </a:lnTo>
                  <a:lnTo>
                    <a:pt x="17700" y="137588"/>
                  </a:lnTo>
                  <a:lnTo>
                    <a:pt x="38469" y="99317"/>
                  </a:lnTo>
                  <a:lnTo>
                    <a:pt x="65976" y="65976"/>
                  </a:lnTo>
                  <a:lnTo>
                    <a:pt x="99317" y="38469"/>
                  </a:lnTo>
                  <a:lnTo>
                    <a:pt x="137588" y="17700"/>
                  </a:lnTo>
                  <a:lnTo>
                    <a:pt x="179883" y="4575"/>
                  </a:lnTo>
                  <a:lnTo>
                    <a:pt x="225297" y="0"/>
                  </a:lnTo>
                  <a:lnTo>
                    <a:pt x="4017518" y="0"/>
                  </a:lnTo>
                  <a:lnTo>
                    <a:pt x="4062932" y="4575"/>
                  </a:lnTo>
                  <a:lnTo>
                    <a:pt x="4105227" y="17700"/>
                  </a:lnTo>
                  <a:lnTo>
                    <a:pt x="4143498" y="38469"/>
                  </a:lnTo>
                  <a:lnTo>
                    <a:pt x="4176839" y="65976"/>
                  </a:lnTo>
                  <a:lnTo>
                    <a:pt x="4204346" y="99317"/>
                  </a:lnTo>
                  <a:lnTo>
                    <a:pt x="4225115" y="137588"/>
                  </a:lnTo>
                  <a:lnTo>
                    <a:pt x="4238240" y="179883"/>
                  </a:lnTo>
                  <a:lnTo>
                    <a:pt x="4242816" y="225298"/>
                  </a:lnTo>
                  <a:lnTo>
                    <a:pt x="4242816" y="2027174"/>
                  </a:lnTo>
                  <a:lnTo>
                    <a:pt x="4238240" y="2072588"/>
                  </a:lnTo>
                  <a:lnTo>
                    <a:pt x="4225115" y="2114883"/>
                  </a:lnTo>
                  <a:lnTo>
                    <a:pt x="4204346" y="2153154"/>
                  </a:lnTo>
                  <a:lnTo>
                    <a:pt x="4176839" y="2186495"/>
                  </a:lnTo>
                  <a:lnTo>
                    <a:pt x="4143498" y="2214002"/>
                  </a:lnTo>
                  <a:lnTo>
                    <a:pt x="4105227" y="2234771"/>
                  </a:lnTo>
                  <a:lnTo>
                    <a:pt x="4062932" y="2247896"/>
                  </a:lnTo>
                  <a:lnTo>
                    <a:pt x="4017518" y="2252472"/>
                  </a:lnTo>
                  <a:lnTo>
                    <a:pt x="225297" y="2252472"/>
                  </a:lnTo>
                  <a:lnTo>
                    <a:pt x="179883" y="2247896"/>
                  </a:lnTo>
                  <a:lnTo>
                    <a:pt x="137588" y="2234771"/>
                  </a:lnTo>
                  <a:lnTo>
                    <a:pt x="99317" y="2214002"/>
                  </a:lnTo>
                  <a:lnTo>
                    <a:pt x="65976" y="2186495"/>
                  </a:lnTo>
                  <a:lnTo>
                    <a:pt x="38469" y="2153154"/>
                  </a:lnTo>
                  <a:lnTo>
                    <a:pt x="17700" y="2114883"/>
                  </a:lnTo>
                  <a:lnTo>
                    <a:pt x="4575" y="2072588"/>
                  </a:lnTo>
                  <a:lnTo>
                    <a:pt x="0" y="2027174"/>
                  </a:lnTo>
                  <a:lnTo>
                    <a:pt x="0" y="225298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308986" y="1222628"/>
            <a:ext cx="3949700" cy="3005455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575310" marR="552450" algn="ctr">
              <a:lnSpc>
                <a:spcPts val="2080"/>
              </a:lnSpc>
              <a:spcBef>
                <a:spcPts val="440"/>
              </a:spcBef>
            </a:pPr>
            <a:r>
              <a:rPr sz="2000" b="1" dirty="0">
                <a:solidFill>
                  <a:srgbClr val="1F3863"/>
                </a:solidFill>
                <a:latin typeface="Arial"/>
                <a:cs typeface="Arial"/>
              </a:rPr>
              <a:t>О </a:t>
            </a:r>
            <a:r>
              <a:rPr sz="2000" b="1" spc="-10" dirty="0">
                <a:solidFill>
                  <a:srgbClr val="1F3863"/>
                </a:solidFill>
                <a:latin typeface="Arial"/>
                <a:cs typeface="Arial"/>
              </a:rPr>
              <a:t>нарушении Порядка </a:t>
            </a:r>
            <a:r>
              <a:rPr sz="2000" b="1" spc="-54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1F3863"/>
                </a:solidFill>
                <a:latin typeface="Arial"/>
                <a:cs typeface="Arial"/>
              </a:rPr>
              <a:t>проведения</a:t>
            </a:r>
            <a:r>
              <a:rPr sz="2000" b="1" spc="-8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1F3863"/>
                </a:solidFill>
                <a:latin typeface="Arial"/>
                <a:cs typeface="Arial"/>
              </a:rPr>
              <a:t>экзамена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50">
              <a:latin typeface="Arial"/>
              <a:cs typeface="Arial"/>
            </a:endParaRPr>
          </a:p>
          <a:p>
            <a:pPr marL="53340" marR="44450" algn="ctr">
              <a:lnSpc>
                <a:spcPct val="86300"/>
              </a:lnSpc>
            </a:pPr>
            <a:r>
              <a:rPr sz="20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Подается</a:t>
            </a:r>
            <a:r>
              <a:rPr sz="2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участником</a:t>
            </a:r>
            <a:r>
              <a:rPr sz="20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FFFFFF"/>
                </a:solidFill>
                <a:latin typeface="Microsoft Sans Serif"/>
                <a:cs typeface="Microsoft Sans Serif"/>
              </a:rPr>
              <a:t>члену</a:t>
            </a:r>
            <a:r>
              <a:rPr sz="20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75" dirty="0">
                <a:solidFill>
                  <a:srgbClr val="FFFFFF"/>
                </a:solidFill>
                <a:latin typeface="Microsoft Sans Serif"/>
                <a:cs typeface="Microsoft Sans Serif"/>
              </a:rPr>
              <a:t>ГЭК </a:t>
            </a:r>
            <a:r>
              <a:rPr sz="2000" spc="-5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в день 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проведения </a:t>
            </a:r>
            <a:r>
              <a:rPr sz="20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экзамена, </a:t>
            </a:r>
            <a:r>
              <a:rPr sz="20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не</a:t>
            </a:r>
            <a:r>
              <a:rPr sz="20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покидая</a:t>
            </a:r>
            <a:r>
              <a:rPr sz="20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ППЭ</a:t>
            </a: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250">
              <a:latin typeface="Microsoft Sans Serif"/>
              <a:cs typeface="Microsoft Sans Serif"/>
            </a:endParaRPr>
          </a:p>
          <a:p>
            <a:pPr marL="12700" marR="5080" algn="ctr">
              <a:lnSpc>
                <a:spcPct val="86200"/>
              </a:lnSpc>
            </a:pPr>
            <a:r>
              <a:rPr sz="2000" spc="-35" dirty="0">
                <a:solidFill>
                  <a:srgbClr val="FFFFFF"/>
                </a:solidFill>
                <a:latin typeface="Microsoft Sans Serif"/>
                <a:cs typeface="Microsoft Sans Serif"/>
              </a:rPr>
              <a:t>Срок</a:t>
            </a:r>
            <a:r>
              <a:rPr sz="2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рассмотрения</a:t>
            </a:r>
            <a:r>
              <a:rPr sz="20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конфликтной </a:t>
            </a:r>
            <a:r>
              <a:rPr sz="2000" spc="-5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комиссией </a:t>
            </a:r>
            <a:r>
              <a:rPr sz="2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не</a:t>
            </a:r>
            <a:r>
              <a:rPr sz="20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более</a:t>
            </a:r>
            <a:r>
              <a:rPr sz="20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FFFFFF"/>
                </a:solidFill>
                <a:latin typeface="Microsoft Sans Serif"/>
                <a:cs typeface="Microsoft Sans Serif"/>
              </a:rPr>
              <a:t>2-х</a:t>
            </a:r>
            <a:r>
              <a:rPr sz="2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рабочих </a:t>
            </a:r>
            <a:r>
              <a:rPr sz="2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дней</a:t>
            </a:r>
            <a:endParaRPr sz="2000">
              <a:latin typeface="Microsoft Sans Serif"/>
              <a:cs typeface="Microsoft Sans Serif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6676643" y="1022603"/>
            <a:ext cx="4488180" cy="3470275"/>
            <a:chOff x="6676643" y="1022603"/>
            <a:chExt cx="4488180" cy="3470275"/>
          </a:xfrm>
        </p:grpSpPr>
        <p:sp>
          <p:nvSpPr>
            <p:cNvPr id="9" name="object 9"/>
            <p:cNvSpPr/>
            <p:nvPr/>
          </p:nvSpPr>
          <p:spPr>
            <a:xfrm>
              <a:off x="6676643" y="1022603"/>
              <a:ext cx="4488180" cy="3470275"/>
            </a:xfrm>
            <a:custGeom>
              <a:avLst/>
              <a:gdLst/>
              <a:ahLst/>
              <a:cxnLst/>
              <a:rect l="l" t="t" r="r" b="b"/>
              <a:pathLst>
                <a:path w="4488180" h="3470275">
                  <a:moveTo>
                    <a:pt x="4141215" y="0"/>
                  </a:moveTo>
                  <a:lnTo>
                    <a:pt x="346963" y="0"/>
                  </a:lnTo>
                  <a:lnTo>
                    <a:pt x="299878" y="3166"/>
                  </a:lnTo>
                  <a:lnTo>
                    <a:pt x="254720" y="12392"/>
                  </a:lnTo>
                  <a:lnTo>
                    <a:pt x="211901" y="27263"/>
                  </a:lnTo>
                  <a:lnTo>
                    <a:pt x="171835" y="47366"/>
                  </a:lnTo>
                  <a:lnTo>
                    <a:pt x="134936" y="72288"/>
                  </a:lnTo>
                  <a:lnTo>
                    <a:pt x="101615" y="101615"/>
                  </a:lnTo>
                  <a:lnTo>
                    <a:pt x="72288" y="134936"/>
                  </a:lnTo>
                  <a:lnTo>
                    <a:pt x="47366" y="171835"/>
                  </a:lnTo>
                  <a:lnTo>
                    <a:pt x="27263" y="211901"/>
                  </a:lnTo>
                  <a:lnTo>
                    <a:pt x="12392" y="254720"/>
                  </a:lnTo>
                  <a:lnTo>
                    <a:pt x="3166" y="299878"/>
                  </a:lnTo>
                  <a:lnTo>
                    <a:pt x="0" y="346963"/>
                  </a:lnTo>
                  <a:lnTo>
                    <a:pt x="0" y="3123184"/>
                  </a:lnTo>
                  <a:lnTo>
                    <a:pt x="3166" y="3170269"/>
                  </a:lnTo>
                  <a:lnTo>
                    <a:pt x="12392" y="3215427"/>
                  </a:lnTo>
                  <a:lnTo>
                    <a:pt x="27263" y="3258246"/>
                  </a:lnTo>
                  <a:lnTo>
                    <a:pt x="47366" y="3298312"/>
                  </a:lnTo>
                  <a:lnTo>
                    <a:pt x="72288" y="3335211"/>
                  </a:lnTo>
                  <a:lnTo>
                    <a:pt x="101615" y="3368532"/>
                  </a:lnTo>
                  <a:lnTo>
                    <a:pt x="134936" y="3397859"/>
                  </a:lnTo>
                  <a:lnTo>
                    <a:pt x="171835" y="3422781"/>
                  </a:lnTo>
                  <a:lnTo>
                    <a:pt x="211901" y="3442884"/>
                  </a:lnTo>
                  <a:lnTo>
                    <a:pt x="254720" y="3457755"/>
                  </a:lnTo>
                  <a:lnTo>
                    <a:pt x="299878" y="3466981"/>
                  </a:lnTo>
                  <a:lnTo>
                    <a:pt x="346963" y="3470148"/>
                  </a:lnTo>
                  <a:lnTo>
                    <a:pt x="4141215" y="3470148"/>
                  </a:lnTo>
                  <a:lnTo>
                    <a:pt x="4188301" y="3466981"/>
                  </a:lnTo>
                  <a:lnTo>
                    <a:pt x="4233459" y="3457755"/>
                  </a:lnTo>
                  <a:lnTo>
                    <a:pt x="4276278" y="3442884"/>
                  </a:lnTo>
                  <a:lnTo>
                    <a:pt x="4316344" y="3422781"/>
                  </a:lnTo>
                  <a:lnTo>
                    <a:pt x="4353243" y="3397859"/>
                  </a:lnTo>
                  <a:lnTo>
                    <a:pt x="4386564" y="3368532"/>
                  </a:lnTo>
                  <a:lnTo>
                    <a:pt x="4415891" y="3335211"/>
                  </a:lnTo>
                  <a:lnTo>
                    <a:pt x="4440813" y="3298312"/>
                  </a:lnTo>
                  <a:lnTo>
                    <a:pt x="4460916" y="3258246"/>
                  </a:lnTo>
                  <a:lnTo>
                    <a:pt x="4475787" y="3215427"/>
                  </a:lnTo>
                  <a:lnTo>
                    <a:pt x="4485013" y="3170269"/>
                  </a:lnTo>
                  <a:lnTo>
                    <a:pt x="4488180" y="3123184"/>
                  </a:lnTo>
                  <a:lnTo>
                    <a:pt x="4488180" y="346963"/>
                  </a:lnTo>
                  <a:lnTo>
                    <a:pt x="4485013" y="299878"/>
                  </a:lnTo>
                  <a:lnTo>
                    <a:pt x="4475787" y="254720"/>
                  </a:lnTo>
                  <a:lnTo>
                    <a:pt x="4460916" y="211901"/>
                  </a:lnTo>
                  <a:lnTo>
                    <a:pt x="4440813" y="171835"/>
                  </a:lnTo>
                  <a:lnTo>
                    <a:pt x="4415891" y="134936"/>
                  </a:lnTo>
                  <a:lnTo>
                    <a:pt x="4386564" y="101615"/>
                  </a:lnTo>
                  <a:lnTo>
                    <a:pt x="4353243" y="72288"/>
                  </a:lnTo>
                  <a:lnTo>
                    <a:pt x="4316344" y="47366"/>
                  </a:lnTo>
                  <a:lnTo>
                    <a:pt x="4276278" y="27263"/>
                  </a:lnTo>
                  <a:lnTo>
                    <a:pt x="4233459" y="12392"/>
                  </a:lnTo>
                  <a:lnTo>
                    <a:pt x="4188301" y="3166"/>
                  </a:lnTo>
                  <a:lnTo>
                    <a:pt x="4141215" y="0"/>
                  </a:lnTo>
                  <a:close/>
                </a:path>
              </a:pathLst>
            </a:custGeom>
            <a:solidFill>
              <a:srgbClr val="D2D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730745" y="2064257"/>
              <a:ext cx="4381500" cy="2255520"/>
            </a:xfrm>
            <a:custGeom>
              <a:avLst/>
              <a:gdLst/>
              <a:ahLst/>
              <a:cxnLst/>
              <a:rect l="l" t="t" r="r" b="b"/>
              <a:pathLst>
                <a:path w="4381500" h="2255520">
                  <a:moveTo>
                    <a:pt x="4155948" y="0"/>
                  </a:moveTo>
                  <a:lnTo>
                    <a:pt x="225551" y="0"/>
                  </a:lnTo>
                  <a:lnTo>
                    <a:pt x="180090" y="4581"/>
                  </a:lnTo>
                  <a:lnTo>
                    <a:pt x="137749" y="17722"/>
                  </a:lnTo>
                  <a:lnTo>
                    <a:pt x="99435" y="38515"/>
                  </a:lnTo>
                  <a:lnTo>
                    <a:pt x="66055" y="66055"/>
                  </a:lnTo>
                  <a:lnTo>
                    <a:pt x="38515" y="99435"/>
                  </a:lnTo>
                  <a:lnTo>
                    <a:pt x="17722" y="137749"/>
                  </a:lnTo>
                  <a:lnTo>
                    <a:pt x="4581" y="180090"/>
                  </a:lnTo>
                  <a:lnTo>
                    <a:pt x="0" y="225551"/>
                  </a:lnTo>
                  <a:lnTo>
                    <a:pt x="0" y="2029967"/>
                  </a:lnTo>
                  <a:lnTo>
                    <a:pt x="4581" y="2075429"/>
                  </a:lnTo>
                  <a:lnTo>
                    <a:pt x="17722" y="2117770"/>
                  </a:lnTo>
                  <a:lnTo>
                    <a:pt x="38515" y="2156084"/>
                  </a:lnTo>
                  <a:lnTo>
                    <a:pt x="66055" y="2189464"/>
                  </a:lnTo>
                  <a:lnTo>
                    <a:pt x="99435" y="2217004"/>
                  </a:lnTo>
                  <a:lnTo>
                    <a:pt x="137749" y="2237797"/>
                  </a:lnTo>
                  <a:lnTo>
                    <a:pt x="180090" y="2250938"/>
                  </a:lnTo>
                  <a:lnTo>
                    <a:pt x="225551" y="2255519"/>
                  </a:lnTo>
                  <a:lnTo>
                    <a:pt x="4155948" y="2255519"/>
                  </a:lnTo>
                  <a:lnTo>
                    <a:pt x="4201409" y="2250938"/>
                  </a:lnTo>
                  <a:lnTo>
                    <a:pt x="4243750" y="2237797"/>
                  </a:lnTo>
                  <a:lnTo>
                    <a:pt x="4282064" y="2217004"/>
                  </a:lnTo>
                  <a:lnTo>
                    <a:pt x="4315444" y="2189464"/>
                  </a:lnTo>
                  <a:lnTo>
                    <a:pt x="4342984" y="2156084"/>
                  </a:lnTo>
                  <a:lnTo>
                    <a:pt x="4363777" y="2117770"/>
                  </a:lnTo>
                  <a:lnTo>
                    <a:pt x="4376918" y="2075429"/>
                  </a:lnTo>
                  <a:lnTo>
                    <a:pt x="4381500" y="2029967"/>
                  </a:lnTo>
                  <a:lnTo>
                    <a:pt x="4381500" y="225551"/>
                  </a:lnTo>
                  <a:lnTo>
                    <a:pt x="4376918" y="180090"/>
                  </a:lnTo>
                  <a:lnTo>
                    <a:pt x="4363777" y="137749"/>
                  </a:lnTo>
                  <a:lnTo>
                    <a:pt x="4342984" y="99435"/>
                  </a:lnTo>
                  <a:lnTo>
                    <a:pt x="4315444" y="66055"/>
                  </a:lnTo>
                  <a:lnTo>
                    <a:pt x="4282064" y="38515"/>
                  </a:lnTo>
                  <a:lnTo>
                    <a:pt x="4243750" y="17722"/>
                  </a:lnTo>
                  <a:lnTo>
                    <a:pt x="4201409" y="4581"/>
                  </a:lnTo>
                  <a:lnTo>
                    <a:pt x="4155948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730745" y="2064257"/>
              <a:ext cx="4381500" cy="2255520"/>
            </a:xfrm>
            <a:custGeom>
              <a:avLst/>
              <a:gdLst/>
              <a:ahLst/>
              <a:cxnLst/>
              <a:rect l="l" t="t" r="r" b="b"/>
              <a:pathLst>
                <a:path w="4381500" h="2255520">
                  <a:moveTo>
                    <a:pt x="0" y="225551"/>
                  </a:moveTo>
                  <a:lnTo>
                    <a:pt x="4581" y="180090"/>
                  </a:lnTo>
                  <a:lnTo>
                    <a:pt x="17722" y="137749"/>
                  </a:lnTo>
                  <a:lnTo>
                    <a:pt x="38515" y="99435"/>
                  </a:lnTo>
                  <a:lnTo>
                    <a:pt x="66055" y="66055"/>
                  </a:lnTo>
                  <a:lnTo>
                    <a:pt x="99435" y="38515"/>
                  </a:lnTo>
                  <a:lnTo>
                    <a:pt x="137749" y="17722"/>
                  </a:lnTo>
                  <a:lnTo>
                    <a:pt x="180090" y="4581"/>
                  </a:lnTo>
                  <a:lnTo>
                    <a:pt x="225551" y="0"/>
                  </a:lnTo>
                  <a:lnTo>
                    <a:pt x="4155948" y="0"/>
                  </a:lnTo>
                  <a:lnTo>
                    <a:pt x="4201409" y="4581"/>
                  </a:lnTo>
                  <a:lnTo>
                    <a:pt x="4243750" y="17722"/>
                  </a:lnTo>
                  <a:lnTo>
                    <a:pt x="4282064" y="38515"/>
                  </a:lnTo>
                  <a:lnTo>
                    <a:pt x="4315444" y="66055"/>
                  </a:lnTo>
                  <a:lnTo>
                    <a:pt x="4342984" y="99435"/>
                  </a:lnTo>
                  <a:lnTo>
                    <a:pt x="4363777" y="137749"/>
                  </a:lnTo>
                  <a:lnTo>
                    <a:pt x="4376918" y="180090"/>
                  </a:lnTo>
                  <a:lnTo>
                    <a:pt x="4381500" y="225551"/>
                  </a:lnTo>
                  <a:lnTo>
                    <a:pt x="4381500" y="2029967"/>
                  </a:lnTo>
                  <a:lnTo>
                    <a:pt x="4376918" y="2075429"/>
                  </a:lnTo>
                  <a:lnTo>
                    <a:pt x="4363777" y="2117770"/>
                  </a:lnTo>
                  <a:lnTo>
                    <a:pt x="4342984" y="2156084"/>
                  </a:lnTo>
                  <a:lnTo>
                    <a:pt x="4315444" y="2189464"/>
                  </a:lnTo>
                  <a:lnTo>
                    <a:pt x="4282064" y="2217004"/>
                  </a:lnTo>
                  <a:lnTo>
                    <a:pt x="4243750" y="2237797"/>
                  </a:lnTo>
                  <a:lnTo>
                    <a:pt x="4201409" y="2250938"/>
                  </a:lnTo>
                  <a:lnTo>
                    <a:pt x="4155948" y="2255519"/>
                  </a:lnTo>
                  <a:lnTo>
                    <a:pt x="225551" y="2255519"/>
                  </a:lnTo>
                  <a:lnTo>
                    <a:pt x="180090" y="2250938"/>
                  </a:lnTo>
                  <a:lnTo>
                    <a:pt x="137749" y="2237797"/>
                  </a:lnTo>
                  <a:lnTo>
                    <a:pt x="99435" y="2217004"/>
                  </a:lnTo>
                  <a:lnTo>
                    <a:pt x="66055" y="2189464"/>
                  </a:lnTo>
                  <a:lnTo>
                    <a:pt x="38515" y="2156084"/>
                  </a:lnTo>
                  <a:lnTo>
                    <a:pt x="17722" y="2117770"/>
                  </a:lnTo>
                  <a:lnTo>
                    <a:pt x="4581" y="2075429"/>
                  </a:lnTo>
                  <a:lnTo>
                    <a:pt x="0" y="2029967"/>
                  </a:lnTo>
                  <a:lnTo>
                    <a:pt x="0" y="225551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6947154" y="1222628"/>
            <a:ext cx="3949700" cy="3001645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118110" marR="111125" algn="ctr">
              <a:lnSpc>
                <a:spcPts val="2080"/>
              </a:lnSpc>
              <a:spcBef>
                <a:spcPts val="440"/>
              </a:spcBef>
            </a:pPr>
            <a:r>
              <a:rPr sz="2000" b="1" dirty="0">
                <a:solidFill>
                  <a:srgbClr val="1F3863"/>
                </a:solidFill>
                <a:latin typeface="Arial"/>
                <a:cs typeface="Arial"/>
              </a:rPr>
              <a:t>О</a:t>
            </a:r>
            <a:r>
              <a:rPr sz="2000" b="1" spc="-10" dirty="0">
                <a:solidFill>
                  <a:srgbClr val="1F3863"/>
                </a:solidFill>
                <a:latin typeface="Arial"/>
                <a:cs typeface="Arial"/>
              </a:rPr>
              <a:t> несогласии</a:t>
            </a:r>
            <a:r>
              <a:rPr sz="2000" b="1" spc="-6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1F3863"/>
                </a:solidFill>
                <a:latin typeface="Arial"/>
                <a:cs typeface="Arial"/>
              </a:rPr>
              <a:t>с</a:t>
            </a:r>
            <a:r>
              <a:rPr sz="2000" b="1" spc="-1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2000" b="1" spc="-30" dirty="0">
                <a:solidFill>
                  <a:srgbClr val="1F3863"/>
                </a:solidFill>
                <a:latin typeface="Arial"/>
                <a:cs typeface="Arial"/>
              </a:rPr>
              <a:t>результатами </a:t>
            </a:r>
            <a:r>
              <a:rPr sz="2000" b="1" spc="-54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1F3863"/>
                </a:solidFill>
                <a:latin typeface="Arial"/>
                <a:cs typeface="Arial"/>
              </a:rPr>
              <a:t>экзамена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450">
              <a:latin typeface="Arial"/>
              <a:cs typeface="Arial"/>
            </a:endParaRPr>
          </a:p>
          <a:p>
            <a:pPr marL="26034" marR="17780" algn="ctr">
              <a:lnSpc>
                <a:spcPct val="86300"/>
              </a:lnSpc>
            </a:pPr>
            <a:r>
              <a:rPr sz="20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Подается</a:t>
            </a:r>
            <a:r>
              <a:rPr sz="20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FFFFFF"/>
                </a:solidFill>
                <a:latin typeface="Microsoft Sans Serif"/>
                <a:cs typeface="Microsoft Sans Serif"/>
              </a:rPr>
              <a:t>в</a:t>
            </a:r>
            <a:r>
              <a:rPr sz="20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течение</a:t>
            </a:r>
            <a:r>
              <a:rPr sz="20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2-х</a:t>
            </a: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рабочих </a:t>
            </a:r>
            <a:r>
              <a:rPr sz="2000" b="1" spc="-5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дней</a:t>
            </a:r>
            <a:r>
              <a:rPr sz="20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после</a:t>
            </a:r>
            <a:r>
              <a:rPr sz="2000" spc="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официального </a:t>
            </a:r>
            <a:r>
              <a:rPr sz="2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объявления</a:t>
            </a:r>
            <a:r>
              <a:rPr sz="2000" spc="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45" dirty="0">
                <a:solidFill>
                  <a:srgbClr val="FFFFFF"/>
                </a:solidFill>
                <a:latin typeface="Microsoft Sans Serif"/>
                <a:cs typeface="Microsoft Sans Serif"/>
              </a:rPr>
              <a:t>результатов</a:t>
            </a: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3250">
              <a:latin typeface="Microsoft Sans Serif"/>
              <a:cs typeface="Microsoft Sans Serif"/>
            </a:endParaRPr>
          </a:p>
          <a:p>
            <a:pPr marL="12700" marR="5080" algn="ctr">
              <a:lnSpc>
                <a:spcPct val="86300"/>
              </a:lnSpc>
            </a:pPr>
            <a:r>
              <a:rPr sz="2000" spc="-35" dirty="0">
                <a:solidFill>
                  <a:srgbClr val="FFFFFF"/>
                </a:solidFill>
                <a:latin typeface="Microsoft Sans Serif"/>
                <a:cs typeface="Microsoft Sans Serif"/>
              </a:rPr>
              <a:t>Срок</a:t>
            </a:r>
            <a:r>
              <a:rPr sz="2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рассмотрения</a:t>
            </a:r>
            <a:r>
              <a:rPr sz="20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конфликтной </a:t>
            </a:r>
            <a:r>
              <a:rPr sz="2000" spc="-5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комиссией</a:t>
            </a:r>
            <a:r>
              <a:rPr sz="20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не</a:t>
            </a:r>
            <a:r>
              <a:rPr sz="20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более</a:t>
            </a:r>
            <a:r>
              <a:rPr sz="20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FFFFFF"/>
                </a:solidFill>
                <a:latin typeface="Microsoft Sans Serif"/>
                <a:cs typeface="Microsoft Sans Serif"/>
              </a:rPr>
              <a:t>4-х</a:t>
            </a:r>
            <a:r>
              <a:rPr sz="2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 рабочих </a:t>
            </a:r>
            <a:r>
              <a:rPr sz="2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дней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64"/>
              </a:lnSpc>
            </a:pPr>
            <a:fld id="{81D60167-4931-47E6-BA6A-407CBD079E47}" type="slidenum">
              <a:rPr spc="-5" dirty="0"/>
              <a:t>18</a:t>
            </a:fld>
            <a:endParaRPr spc="-5" dirty="0"/>
          </a:p>
        </p:txBody>
      </p:sp>
      <p:sp>
        <p:nvSpPr>
          <p:cNvPr id="13" name="object 13"/>
          <p:cNvSpPr txBox="1"/>
          <p:nvPr/>
        </p:nvSpPr>
        <p:spPr>
          <a:xfrm>
            <a:off x="2060575" y="4767452"/>
            <a:ext cx="4109085" cy="1093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4340" marR="425450" algn="ctr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F3863"/>
                </a:solidFill>
                <a:latin typeface="Arial"/>
                <a:cs typeface="Arial"/>
              </a:rPr>
              <a:t>В</a:t>
            </a:r>
            <a:r>
              <a:rPr sz="1400" b="1" spc="-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F3863"/>
                </a:solidFill>
                <a:latin typeface="Arial"/>
                <a:cs typeface="Arial"/>
              </a:rPr>
              <a:t>случае</a:t>
            </a:r>
            <a:r>
              <a:rPr sz="1400" b="1" spc="2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F3863"/>
                </a:solidFill>
                <a:latin typeface="Arial"/>
                <a:cs typeface="Arial"/>
              </a:rPr>
              <a:t>удовлетворения</a:t>
            </a:r>
            <a:r>
              <a:rPr sz="1400" b="1" spc="3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1F3863"/>
                </a:solidFill>
                <a:latin typeface="Arial"/>
                <a:cs typeface="Arial"/>
              </a:rPr>
              <a:t>результат </a:t>
            </a:r>
            <a:r>
              <a:rPr sz="1400" b="1" spc="-37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F3863"/>
                </a:solidFill>
                <a:latin typeface="Arial"/>
                <a:cs typeface="Arial"/>
              </a:rPr>
              <a:t>участника</a:t>
            </a:r>
            <a:r>
              <a:rPr sz="1400" b="1" spc="1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F3863"/>
                </a:solidFill>
                <a:latin typeface="Arial"/>
                <a:cs typeface="Arial"/>
              </a:rPr>
              <a:t>аннулируется,</a:t>
            </a:r>
            <a:r>
              <a:rPr sz="1400" b="1" spc="3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F3863"/>
                </a:solidFill>
                <a:latin typeface="Arial"/>
                <a:cs typeface="Arial"/>
              </a:rPr>
              <a:t>участнику</a:t>
            </a:r>
            <a:endParaRPr sz="140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  <a:spcBef>
                <a:spcPts val="5"/>
              </a:spcBef>
            </a:pPr>
            <a:r>
              <a:rPr sz="1400" b="1" spc="-5" dirty="0">
                <a:solidFill>
                  <a:srgbClr val="1F3863"/>
                </a:solidFill>
                <a:latin typeface="Arial"/>
                <a:cs typeface="Arial"/>
              </a:rPr>
              <a:t>предоставляется возможность сдать экзамен </a:t>
            </a:r>
            <a:r>
              <a:rPr sz="1400" b="1" spc="-37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F3863"/>
                </a:solidFill>
                <a:latin typeface="Arial"/>
                <a:cs typeface="Arial"/>
              </a:rPr>
              <a:t>по данному </a:t>
            </a:r>
            <a:r>
              <a:rPr sz="1400" b="1" spc="-5" dirty="0">
                <a:solidFill>
                  <a:srgbClr val="1F3863"/>
                </a:solidFill>
                <a:latin typeface="Arial"/>
                <a:cs typeface="Arial"/>
              </a:rPr>
              <a:t>предмету </a:t>
            </a:r>
            <a:r>
              <a:rPr sz="1400" b="1" dirty="0">
                <a:solidFill>
                  <a:srgbClr val="1F3863"/>
                </a:solidFill>
                <a:latin typeface="Arial"/>
                <a:cs typeface="Arial"/>
              </a:rPr>
              <a:t>в </a:t>
            </a:r>
            <a:r>
              <a:rPr sz="1400" b="1" spc="-10" dirty="0">
                <a:solidFill>
                  <a:srgbClr val="1F3863"/>
                </a:solidFill>
                <a:latin typeface="Arial"/>
                <a:cs typeface="Arial"/>
              </a:rPr>
              <a:t>другой </a:t>
            </a:r>
            <a:r>
              <a:rPr sz="1400" b="1" dirty="0">
                <a:solidFill>
                  <a:srgbClr val="1F3863"/>
                </a:solidFill>
                <a:latin typeface="Arial"/>
                <a:cs typeface="Arial"/>
              </a:rPr>
              <a:t>день, </a:t>
            </a:r>
            <a:r>
              <a:rPr sz="1400" b="1" spc="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F3863"/>
                </a:solidFill>
                <a:latin typeface="Arial"/>
                <a:cs typeface="Arial"/>
              </a:rPr>
              <a:t>предусмотренный</a:t>
            </a:r>
            <a:r>
              <a:rPr sz="1400" b="1" spc="1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F3863"/>
                </a:solidFill>
                <a:latin typeface="Arial"/>
                <a:cs typeface="Arial"/>
              </a:rPr>
              <a:t>единым</a:t>
            </a:r>
            <a:r>
              <a:rPr sz="1400" b="1" spc="-2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F3863"/>
                </a:solidFill>
                <a:latin typeface="Arial"/>
                <a:cs typeface="Arial"/>
              </a:rPr>
              <a:t>расписанием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904101" y="4767452"/>
            <a:ext cx="4048125" cy="1306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7975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1F3863"/>
                </a:solidFill>
                <a:latin typeface="Arial"/>
                <a:cs typeface="Arial"/>
              </a:rPr>
              <a:t>Результаты</a:t>
            </a:r>
            <a:r>
              <a:rPr sz="1400" b="1" spc="3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F3863"/>
                </a:solidFill>
                <a:latin typeface="Arial"/>
                <a:cs typeface="Arial"/>
              </a:rPr>
              <a:t>рассмотрения</a:t>
            </a:r>
            <a:r>
              <a:rPr sz="1400" b="1" spc="-4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F3863"/>
                </a:solidFill>
                <a:latin typeface="Arial"/>
                <a:cs typeface="Arial"/>
              </a:rPr>
              <a:t>апелляции:</a:t>
            </a:r>
            <a:endParaRPr sz="1400">
              <a:latin typeface="Arial"/>
              <a:cs typeface="Arial"/>
            </a:endParaRPr>
          </a:p>
          <a:p>
            <a:pPr marL="1120140" marR="232410" indent="-882650">
              <a:lnSpc>
                <a:spcPct val="100000"/>
              </a:lnSpc>
              <a:spcBef>
                <a:spcPts val="5"/>
              </a:spcBef>
              <a:tabLst>
                <a:tab pos="524510" algn="l"/>
              </a:tabLst>
            </a:pPr>
            <a:r>
              <a:rPr sz="1400" dirty="0">
                <a:latin typeface="Microsoft Sans Serif"/>
                <a:cs typeface="Microsoft Sans Serif"/>
              </a:rPr>
              <a:t>-	</a:t>
            </a:r>
            <a:r>
              <a:rPr sz="1400" b="1" spc="-5" dirty="0">
                <a:solidFill>
                  <a:srgbClr val="1F3863"/>
                </a:solidFill>
                <a:latin typeface="Arial"/>
                <a:cs typeface="Arial"/>
              </a:rPr>
              <a:t>отклонение апелляции </a:t>
            </a:r>
            <a:r>
              <a:rPr sz="1400" b="1" dirty="0">
                <a:solidFill>
                  <a:srgbClr val="1F3863"/>
                </a:solidFill>
                <a:latin typeface="Arial"/>
                <a:cs typeface="Arial"/>
              </a:rPr>
              <a:t>и </a:t>
            </a:r>
            <a:r>
              <a:rPr sz="1400" b="1" spc="-5" dirty="0">
                <a:solidFill>
                  <a:srgbClr val="1F3863"/>
                </a:solidFill>
                <a:latin typeface="Arial"/>
                <a:cs typeface="Arial"/>
              </a:rPr>
              <a:t>сохранение </a:t>
            </a:r>
            <a:r>
              <a:rPr sz="1400" b="1" spc="-37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F3863"/>
                </a:solidFill>
                <a:latin typeface="Arial"/>
                <a:cs typeface="Arial"/>
              </a:rPr>
              <a:t>выставленных</a:t>
            </a:r>
            <a:r>
              <a:rPr sz="1400" b="1" spc="-2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F3863"/>
                </a:solidFill>
                <a:latin typeface="Arial"/>
                <a:cs typeface="Arial"/>
              </a:rPr>
              <a:t>баллов;</a:t>
            </a:r>
            <a:endParaRPr sz="1400">
              <a:latin typeface="Arial"/>
              <a:cs typeface="Arial"/>
            </a:endParaRPr>
          </a:p>
          <a:p>
            <a:pPr marL="12700" marR="5080" indent="22860">
              <a:lnSpc>
                <a:spcPct val="100000"/>
              </a:lnSpc>
            </a:pPr>
            <a:r>
              <a:rPr sz="1400" b="1" dirty="0">
                <a:solidFill>
                  <a:srgbClr val="1F3863"/>
                </a:solidFill>
                <a:latin typeface="Arial"/>
                <a:cs typeface="Arial"/>
              </a:rPr>
              <a:t>- </a:t>
            </a:r>
            <a:r>
              <a:rPr sz="1400" b="1" spc="-10" dirty="0">
                <a:solidFill>
                  <a:srgbClr val="1F3863"/>
                </a:solidFill>
                <a:latin typeface="Arial"/>
                <a:cs typeface="Arial"/>
              </a:rPr>
              <a:t>удовлетворение</a:t>
            </a:r>
            <a:r>
              <a:rPr sz="1400" b="1" spc="3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F3863"/>
                </a:solidFill>
                <a:latin typeface="Arial"/>
                <a:cs typeface="Arial"/>
              </a:rPr>
              <a:t>апелляции</a:t>
            </a:r>
            <a:r>
              <a:rPr sz="1400" b="1" spc="-3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F3863"/>
                </a:solidFill>
                <a:latin typeface="Arial"/>
                <a:cs typeface="Arial"/>
              </a:rPr>
              <a:t>и</a:t>
            </a:r>
            <a:r>
              <a:rPr sz="1400" b="1" spc="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F3863"/>
                </a:solidFill>
                <a:latin typeface="Arial"/>
                <a:cs typeface="Arial"/>
              </a:rPr>
              <a:t>выставление </a:t>
            </a:r>
            <a:r>
              <a:rPr sz="1400" b="1" spc="-37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F3863"/>
                </a:solidFill>
                <a:latin typeface="Arial"/>
                <a:cs typeface="Arial"/>
              </a:rPr>
              <a:t>других</a:t>
            </a:r>
            <a:r>
              <a:rPr sz="1400" b="1" spc="2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F3863"/>
                </a:solidFill>
                <a:latin typeface="Arial"/>
                <a:cs typeface="Arial"/>
              </a:rPr>
              <a:t>баллов</a:t>
            </a:r>
            <a:r>
              <a:rPr sz="1400" b="1" spc="-2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F3863"/>
                </a:solidFill>
                <a:latin typeface="Arial"/>
                <a:cs typeface="Arial"/>
              </a:rPr>
              <a:t>как</a:t>
            </a:r>
            <a:r>
              <a:rPr sz="1400" b="1" spc="-1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F3863"/>
                </a:solidFill>
                <a:latin typeface="Arial"/>
                <a:cs typeface="Arial"/>
              </a:rPr>
              <a:t>в</a:t>
            </a:r>
            <a:r>
              <a:rPr sz="1400" b="1" spc="-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F3863"/>
                </a:solidFill>
                <a:latin typeface="Arial"/>
                <a:cs typeface="Arial"/>
              </a:rPr>
              <a:t>сторону</a:t>
            </a:r>
            <a:r>
              <a:rPr sz="1400" b="1" spc="-5" dirty="0">
                <a:solidFill>
                  <a:srgbClr val="1F3863"/>
                </a:solidFill>
                <a:latin typeface="Arial"/>
                <a:cs typeface="Arial"/>
              </a:rPr>
              <a:t> увеличения,</a:t>
            </a:r>
            <a:r>
              <a:rPr sz="1400" b="1" spc="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F3863"/>
                </a:solidFill>
                <a:latin typeface="Arial"/>
                <a:cs typeface="Arial"/>
              </a:rPr>
              <a:t>так</a:t>
            </a:r>
            <a:endParaRPr sz="14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</a:pPr>
            <a:r>
              <a:rPr sz="1400" b="1" dirty="0">
                <a:solidFill>
                  <a:srgbClr val="1F3863"/>
                </a:solidFill>
                <a:latin typeface="Arial"/>
                <a:cs typeface="Arial"/>
              </a:rPr>
              <a:t>и</a:t>
            </a:r>
            <a:r>
              <a:rPr sz="1400" b="1" spc="-1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F3863"/>
                </a:solidFill>
                <a:latin typeface="Arial"/>
                <a:cs typeface="Arial"/>
              </a:rPr>
              <a:t>в</a:t>
            </a:r>
            <a:r>
              <a:rPr sz="1400" b="1" spc="-10" dirty="0">
                <a:solidFill>
                  <a:srgbClr val="1F3863"/>
                </a:solidFill>
                <a:latin typeface="Arial"/>
                <a:cs typeface="Arial"/>
              </a:rPr>
              <a:t> сторону</a:t>
            </a:r>
            <a:r>
              <a:rPr sz="1400" b="1" spc="-1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F3863"/>
                </a:solidFill>
                <a:latin typeface="Arial"/>
                <a:cs typeface="Arial"/>
              </a:rPr>
              <a:t>уменьшения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5892" y="334771"/>
            <a:ext cx="61836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Аттестат</a:t>
            </a:r>
            <a:r>
              <a:rPr spc="30" dirty="0"/>
              <a:t> </a:t>
            </a:r>
            <a:r>
              <a:rPr dirty="0"/>
              <a:t>о</a:t>
            </a:r>
            <a:r>
              <a:rPr spc="-10" dirty="0"/>
              <a:t> </a:t>
            </a:r>
            <a:r>
              <a:rPr spc="-5" dirty="0"/>
              <a:t>среднем </a:t>
            </a:r>
            <a:r>
              <a:rPr dirty="0"/>
              <a:t>общем </a:t>
            </a:r>
            <a:r>
              <a:rPr spc="-5" dirty="0"/>
              <a:t>образовании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07082" y="1254074"/>
            <a:ext cx="2643505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indent="-635" algn="ctr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Содержит итоговые </a:t>
            </a:r>
            <a:r>
              <a:rPr sz="2000" b="1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отметки</a:t>
            </a:r>
            <a:r>
              <a:rPr sz="2000" b="1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по</a:t>
            </a:r>
            <a:r>
              <a:rPr sz="2000" b="1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всем </a:t>
            </a:r>
            <a:r>
              <a:rPr sz="2000" b="1" spc="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предметам</a:t>
            </a:r>
            <a:r>
              <a:rPr sz="2000" b="1" spc="-6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учебного </a:t>
            </a:r>
            <a:r>
              <a:rPr sz="2000" b="1" spc="-54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плана</a:t>
            </a:r>
            <a:r>
              <a:rPr sz="2000" b="1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10-11</a:t>
            </a:r>
            <a:r>
              <a:rPr sz="2000" b="1" spc="-5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классов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97152" y="2886455"/>
            <a:ext cx="4203192" cy="3019044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6705600" y="838200"/>
            <a:ext cx="4748530" cy="52758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Аттестат</a:t>
            </a:r>
            <a:r>
              <a:rPr spc="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spc="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отличием</a:t>
            </a:r>
            <a:r>
              <a:rPr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выдаётся</a:t>
            </a:r>
            <a:r>
              <a:rPr spc="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-3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выпускникам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12700" algn="ctr">
              <a:lnSpc>
                <a:spcPct val="100000"/>
              </a:lnSpc>
              <a:spcBef>
                <a:spcPts val="5"/>
              </a:spcBef>
            </a:pPr>
            <a:r>
              <a:rPr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spc="-3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5" dirty="0" err="1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классов</a:t>
            </a:r>
            <a:r>
              <a:rPr spc="-15" dirty="0" smtClean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pc="-15" dirty="0" smtClean="0">
              <a:solidFill>
                <a:srgbClr val="1F38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 algn="ctr">
              <a:lnSpc>
                <a:spcPct val="100000"/>
              </a:lnSpc>
              <a:spcBef>
                <a:spcPts val="5"/>
              </a:spcBef>
            </a:pP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297815" marR="6985" indent="-285750">
              <a:lnSpc>
                <a:spcPct val="100000"/>
              </a:lnSpc>
              <a:buClr>
                <a:srgbClr val="000000"/>
              </a:buClr>
              <a:buFont typeface="Wingdings" pitchFamily="2" charset="2"/>
              <a:buChar char="ü"/>
              <a:tabLst>
                <a:tab pos="299720" algn="l"/>
              </a:tabLst>
            </a:pPr>
            <a:r>
              <a:rPr sz="1600" spc="-5" dirty="0" err="1" smtClean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имеющих</a:t>
            </a:r>
            <a:r>
              <a:rPr sz="1600" spc="10" dirty="0" smtClean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итоговые</a:t>
            </a:r>
            <a:r>
              <a:rPr sz="1600" spc="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отметки</a:t>
            </a:r>
            <a:r>
              <a:rPr sz="1600" spc="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«5»</a:t>
            </a:r>
            <a:r>
              <a:rPr sz="16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sz="1600" spc="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всем</a:t>
            </a:r>
            <a:r>
              <a:rPr sz="1600" spc="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учебным </a:t>
            </a:r>
            <a:r>
              <a:rPr sz="1600" spc="-38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предметам</a:t>
            </a:r>
            <a:r>
              <a:rPr sz="1600" spc="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учебного</a:t>
            </a:r>
            <a:r>
              <a:rPr sz="1600" spc="4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плана,</a:t>
            </a:r>
            <a:r>
              <a:rPr sz="1600" spc="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изучавшимся</a:t>
            </a:r>
            <a:r>
              <a:rPr sz="1600" spc="3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1600" spc="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sz="1600" spc="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sz="16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11</a:t>
            </a:r>
            <a:r>
              <a:rPr sz="1600" spc="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классе</a:t>
            </a:r>
            <a:r>
              <a:rPr sz="16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(без</a:t>
            </a:r>
            <a:r>
              <a:rPr sz="16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учета</a:t>
            </a:r>
            <a:r>
              <a:rPr sz="1600" spc="3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результатов,</a:t>
            </a:r>
            <a:r>
              <a:rPr sz="1600" spc="4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полученных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  <a:p>
            <a:pPr marL="299085">
              <a:lnSpc>
                <a:spcPct val="100000"/>
              </a:lnSpc>
            </a:pPr>
            <a:r>
              <a:rPr sz="16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при</a:t>
            </a:r>
            <a:r>
              <a:rPr sz="1600" spc="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прохождении</a:t>
            </a:r>
            <a:r>
              <a:rPr sz="16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повторной</a:t>
            </a:r>
            <a:r>
              <a:rPr sz="1600" spc="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ГИА)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  <a:p>
            <a:pPr marL="297815" indent="-285750">
              <a:lnSpc>
                <a:spcPct val="100000"/>
              </a:lnSpc>
              <a:buClr>
                <a:srgbClr val="000000"/>
              </a:buClr>
              <a:buFont typeface="Wingdings" pitchFamily="2" charset="2"/>
              <a:buChar char="ü"/>
              <a:tabLst>
                <a:tab pos="299720" algn="l"/>
              </a:tabLst>
            </a:pPr>
            <a:r>
              <a:rPr sz="16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получивших</a:t>
            </a:r>
            <a:r>
              <a:rPr sz="1600" spc="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sz="16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ГИА: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  <a:p>
            <a:pPr marL="297815" indent="-285750">
              <a:lnSpc>
                <a:spcPct val="100000"/>
              </a:lnSpc>
              <a:buClr>
                <a:srgbClr val="000000"/>
              </a:buClr>
              <a:buFont typeface="Wingdings" pitchFamily="2" charset="2"/>
              <a:buChar char="§"/>
              <a:tabLst>
                <a:tab pos="299720" algn="l"/>
              </a:tabLst>
            </a:pPr>
            <a:r>
              <a:rPr sz="1600" b="1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sz="1600" b="1" spc="-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менее </a:t>
            </a:r>
            <a:r>
              <a:rPr sz="1600" b="1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70</a:t>
            </a:r>
            <a:r>
              <a:rPr sz="1600" b="1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баллов</a:t>
            </a:r>
            <a:r>
              <a:rPr sz="1600" b="1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sz="1600" spc="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учебному</a:t>
            </a:r>
            <a:r>
              <a:rPr sz="1600" spc="3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предмету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  <a:p>
            <a:pPr marL="299085" marR="372745">
              <a:lnSpc>
                <a:spcPct val="100000"/>
              </a:lnSpc>
            </a:pPr>
            <a:r>
              <a:rPr sz="16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«Русский</a:t>
            </a:r>
            <a:r>
              <a:rPr sz="1600" spc="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язык»</a:t>
            </a:r>
            <a:r>
              <a:rPr sz="1600" spc="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(в</a:t>
            </a:r>
            <a:r>
              <a:rPr sz="1600" spc="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случае</a:t>
            </a:r>
            <a:r>
              <a:rPr sz="1600" spc="3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прохождения</a:t>
            </a:r>
            <a:r>
              <a:rPr sz="16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ГИА</a:t>
            </a:r>
            <a:r>
              <a:rPr sz="16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sz="1600" spc="-38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форме</a:t>
            </a:r>
            <a:r>
              <a:rPr sz="1600" spc="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ЕГЭ)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  <a:p>
            <a:pPr marL="297815" indent="-285750">
              <a:lnSpc>
                <a:spcPct val="100000"/>
              </a:lnSpc>
              <a:buClr>
                <a:srgbClr val="000000"/>
              </a:buClr>
              <a:buFont typeface="Wingdings" pitchFamily="2" charset="2"/>
              <a:buChar char="§"/>
              <a:tabLst>
                <a:tab pos="299720" algn="l"/>
              </a:tabLst>
            </a:pPr>
            <a:r>
              <a:rPr sz="1600" b="1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sz="1600" b="1" spc="-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менее</a:t>
            </a:r>
            <a:r>
              <a:rPr sz="1600" b="1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70</a:t>
            </a:r>
            <a:r>
              <a:rPr sz="1600" b="1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баллов </a:t>
            </a:r>
            <a:r>
              <a:rPr sz="16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sz="1600" spc="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учебному</a:t>
            </a:r>
            <a:r>
              <a:rPr sz="1600" spc="3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предмету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  <a:p>
            <a:pPr marL="299085" marR="314325">
              <a:lnSpc>
                <a:spcPct val="100000"/>
              </a:lnSpc>
              <a:spcBef>
                <a:spcPts val="5"/>
              </a:spcBef>
            </a:pPr>
            <a:r>
              <a:rPr sz="16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«Математика</a:t>
            </a:r>
            <a:r>
              <a:rPr sz="1600" spc="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(профильная)»</a:t>
            </a:r>
            <a:r>
              <a:rPr sz="1600" spc="-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sz="1600" spc="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sz="1600" b="1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баллов</a:t>
            </a:r>
            <a:r>
              <a:rPr sz="1600" b="1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sz="1600" spc="-38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предмету</a:t>
            </a:r>
            <a:r>
              <a:rPr sz="1600" spc="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«Математика</a:t>
            </a:r>
            <a:r>
              <a:rPr sz="1600" spc="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(базовая)»</a:t>
            </a:r>
            <a:r>
              <a:rPr sz="1600" spc="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(в</a:t>
            </a:r>
            <a:r>
              <a:rPr sz="1600" spc="3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случае </a:t>
            </a:r>
            <a:r>
              <a:rPr sz="16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прохождения</a:t>
            </a:r>
            <a:r>
              <a:rPr sz="16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ГИА</a:t>
            </a:r>
            <a:r>
              <a:rPr sz="1600" spc="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1600" spc="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форме</a:t>
            </a:r>
            <a:r>
              <a:rPr sz="1600" spc="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ЕГЭ)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  <a:p>
            <a:pPr marL="297815" indent="-285750">
              <a:lnSpc>
                <a:spcPct val="100000"/>
              </a:lnSpc>
              <a:buClr>
                <a:srgbClr val="000000"/>
              </a:buClr>
              <a:buFont typeface="Wingdings" pitchFamily="2" charset="2"/>
              <a:buChar char="§"/>
              <a:tabLst>
                <a:tab pos="299720" algn="l"/>
              </a:tabLst>
            </a:pPr>
            <a:r>
              <a:rPr sz="16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количество</a:t>
            </a:r>
            <a:r>
              <a:rPr sz="1600" spc="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баллов</a:t>
            </a:r>
            <a:r>
              <a:rPr sz="1600" spc="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sz="1600" b="1" spc="-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ниже</a:t>
            </a:r>
            <a:r>
              <a:rPr sz="1600" b="1" spc="-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минимального </a:t>
            </a:r>
            <a:r>
              <a:rPr sz="16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  <a:p>
            <a:pPr marL="299085">
              <a:lnSpc>
                <a:spcPct val="100000"/>
              </a:lnSpc>
            </a:pPr>
            <a:r>
              <a:rPr sz="16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всем</a:t>
            </a:r>
            <a:r>
              <a:rPr sz="1600" spc="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сдаваемым</a:t>
            </a:r>
            <a:r>
              <a:rPr sz="16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в</a:t>
            </a:r>
            <a:r>
              <a:rPr sz="1600" spc="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форме</a:t>
            </a:r>
            <a:r>
              <a:rPr sz="1600" spc="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ЕГЭ</a:t>
            </a:r>
            <a:r>
              <a:rPr sz="1600" spc="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учебным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  <a:p>
            <a:pPr marL="299085">
              <a:lnSpc>
                <a:spcPct val="100000"/>
              </a:lnSpc>
            </a:pPr>
            <a:r>
              <a:rPr sz="16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предметам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  <a:p>
            <a:pPr marL="297815" indent="-285750">
              <a:lnSpc>
                <a:spcPct val="100000"/>
              </a:lnSpc>
              <a:buClr>
                <a:srgbClr val="000000"/>
              </a:buClr>
              <a:buFont typeface="Wingdings" pitchFamily="2" charset="2"/>
              <a:buChar char="§"/>
              <a:tabLst>
                <a:tab pos="299720" algn="l"/>
              </a:tabLst>
            </a:pPr>
            <a:r>
              <a:rPr sz="1600" spc="-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отметки</a:t>
            </a:r>
            <a:r>
              <a:rPr sz="1600" spc="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sz="1600" b="1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баллов </a:t>
            </a:r>
            <a:r>
              <a:rPr sz="16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sz="1600" spc="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учебным</a:t>
            </a:r>
            <a:r>
              <a:rPr sz="1600" spc="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предметам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  <a:p>
            <a:pPr marL="299085" marR="670560">
              <a:lnSpc>
                <a:spcPct val="100000"/>
              </a:lnSpc>
            </a:pPr>
            <a:r>
              <a:rPr sz="16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«Русский</a:t>
            </a:r>
            <a:r>
              <a:rPr sz="1600" spc="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язык»</a:t>
            </a:r>
            <a:r>
              <a:rPr sz="1600" spc="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sz="1600" spc="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«Математика»</a:t>
            </a:r>
            <a:r>
              <a:rPr sz="1600" spc="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(в</a:t>
            </a:r>
            <a:r>
              <a:rPr sz="1600" spc="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случае </a:t>
            </a:r>
            <a:r>
              <a:rPr sz="1600" spc="-38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прохождения</a:t>
            </a:r>
            <a:r>
              <a:rPr sz="16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ГИА</a:t>
            </a:r>
            <a:r>
              <a:rPr sz="1600" spc="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1600" spc="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форме</a:t>
            </a:r>
            <a:r>
              <a:rPr sz="1600" spc="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ГВЭ)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64"/>
              </a:lnSpc>
            </a:pPr>
            <a:fld id="{81D60167-4931-47E6-BA6A-407CBD079E47}" type="slidenum">
              <a:rPr spc="-5" dirty="0"/>
              <a:t>19</a:t>
            </a:fld>
            <a:endParaRPr spc="-5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>
            <a:spLocks noGrp="1"/>
          </p:cNvSpPr>
          <p:nvPr>
            <p:ph type="body" idx="1"/>
          </p:nvPr>
        </p:nvSpPr>
        <p:spPr>
          <a:xfrm>
            <a:off x="1295400" y="1219200"/>
            <a:ext cx="9825990" cy="373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ü"/>
            </a:pPr>
            <a:r>
              <a:rPr sz="22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Федеральный</a:t>
            </a:r>
            <a:r>
              <a:rPr sz="2200" spc="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закон</a:t>
            </a:r>
            <a:r>
              <a:rPr sz="2200" spc="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"Об</a:t>
            </a:r>
            <a:r>
              <a:rPr sz="22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образовании</a:t>
            </a:r>
            <a:r>
              <a:rPr sz="2200" spc="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2200" spc="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Российской</a:t>
            </a:r>
            <a:r>
              <a:rPr sz="2200" spc="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Федерации"</a:t>
            </a:r>
            <a:r>
              <a:rPr sz="2200" spc="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от</a:t>
            </a:r>
            <a:r>
              <a:rPr sz="2200" spc="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29.12.2012</a:t>
            </a:r>
            <a:r>
              <a:rPr sz="2200" spc="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sz="22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273-ФЗ</a:t>
            </a:r>
            <a:endParaRPr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30"/>
              </a:spcBef>
            </a:pPr>
            <a:endParaRPr sz="2200" dirty="0">
              <a:latin typeface="Times New Roman" pitchFamily="18" charset="0"/>
              <a:cs typeface="Times New Roman" pitchFamily="18" charset="0"/>
            </a:endParaRPr>
          </a:p>
          <a:p>
            <a:pPr marL="355600" marR="252095" indent="-342900" algn="just">
              <a:lnSpc>
                <a:spcPct val="100000"/>
              </a:lnSpc>
              <a:spcBef>
                <a:spcPts val="5"/>
              </a:spcBef>
              <a:buFont typeface="Wingdings" pitchFamily="2" charset="2"/>
              <a:buChar char="ü"/>
            </a:pPr>
            <a:r>
              <a:rPr sz="22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Приказ</a:t>
            </a:r>
            <a:r>
              <a:rPr sz="2200" spc="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sz="2200" spc="6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России</a:t>
            </a:r>
            <a:r>
              <a:rPr sz="2200" spc="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sz="2200" spc="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190,</a:t>
            </a:r>
            <a:r>
              <a:rPr sz="22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Рособрнадзора</a:t>
            </a:r>
            <a:r>
              <a:rPr sz="2200" spc="-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sz="22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1512</a:t>
            </a:r>
            <a:r>
              <a:rPr sz="2200" spc="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от</a:t>
            </a:r>
            <a:r>
              <a:rPr sz="2200" spc="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07.11.2018</a:t>
            </a:r>
            <a:r>
              <a:rPr sz="2200" spc="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(с</a:t>
            </a:r>
            <a:r>
              <a:rPr sz="2200" spc="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изм.</a:t>
            </a:r>
            <a:r>
              <a:rPr sz="2200" spc="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sz="2200" spc="-484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16.03.2021)</a:t>
            </a:r>
            <a:r>
              <a:rPr sz="2200" spc="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"Об</a:t>
            </a:r>
            <a:r>
              <a:rPr sz="22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утверждении</a:t>
            </a:r>
            <a:r>
              <a:rPr sz="2200" spc="6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Порядка</a:t>
            </a:r>
            <a:r>
              <a:rPr sz="2200" spc="-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проведения государственной</a:t>
            </a:r>
            <a:r>
              <a:rPr sz="2200" spc="5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итоговой </a:t>
            </a:r>
            <a:r>
              <a:rPr sz="22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аттестации</a:t>
            </a:r>
            <a:r>
              <a:rPr sz="2200" spc="5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sz="22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образовательным</a:t>
            </a:r>
            <a:r>
              <a:rPr sz="2200" spc="5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программам</a:t>
            </a:r>
            <a:r>
              <a:rPr sz="2200" spc="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среднего</a:t>
            </a:r>
            <a:r>
              <a:rPr sz="22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общего</a:t>
            </a:r>
            <a:r>
              <a:rPr sz="2200" spc="5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образования"</a:t>
            </a:r>
            <a:endParaRPr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30"/>
              </a:spcBef>
            </a:pPr>
            <a:endParaRPr sz="2200" dirty="0">
              <a:latin typeface="Times New Roman" pitchFamily="18" charset="0"/>
              <a:cs typeface="Times New Roman" pitchFamily="18" charset="0"/>
            </a:endParaRPr>
          </a:p>
          <a:p>
            <a:pPr marL="355600" indent="-342900" algn="just">
              <a:lnSpc>
                <a:spcPct val="100000"/>
              </a:lnSpc>
              <a:buFont typeface="Wingdings" pitchFamily="2" charset="2"/>
              <a:buChar char="ü"/>
            </a:pPr>
            <a:r>
              <a:rPr sz="22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Приказ</a:t>
            </a:r>
            <a:r>
              <a:rPr sz="2200" spc="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Министерства</a:t>
            </a:r>
            <a:r>
              <a:rPr sz="2200" spc="6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просвещения</a:t>
            </a:r>
            <a:r>
              <a:rPr sz="2200" spc="6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РФ</a:t>
            </a:r>
            <a:r>
              <a:rPr sz="2200" spc="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от</a:t>
            </a:r>
            <a:r>
              <a:rPr sz="2200" spc="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sz="22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октября</a:t>
            </a:r>
            <a:r>
              <a:rPr sz="2200" spc="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  <a:r>
              <a:rPr sz="2200" spc="3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г.</a:t>
            </a:r>
            <a:r>
              <a:rPr sz="2200" spc="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sz="2200" spc="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546</a:t>
            </a:r>
            <a:r>
              <a:rPr sz="2200" spc="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sz="2200" spc="-5" dirty="0" err="1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Об</a:t>
            </a:r>
            <a:r>
              <a:rPr sz="22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10" dirty="0" err="1" smtClean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утверждении</a:t>
            </a:r>
            <a:r>
              <a:rPr lang="en-US" sz="2200" spc="-10" dirty="0" smtClean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 err="1" smtClean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Порядка</a:t>
            </a:r>
            <a:r>
              <a:rPr sz="2200" spc="-20" dirty="0" smtClean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заполнения, </a:t>
            </a:r>
            <a:r>
              <a:rPr sz="22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учета</a:t>
            </a:r>
            <a:r>
              <a:rPr sz="2200" spc="5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sz="2200" spc="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выдачи</a:t>
            </a:r>
            <a:r>
              <a:rPr sz="2200" spc="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аттестатов</a:t>
            </a:r>
            <a:r>
              <a:rPr sz="2200" spc="6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об</a:t>
            </a:r>
            <a:r>
              <a:rPr sz="22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основном</a:t>
            </a:r>
            <a:r>
              <a:rPr sz="2200" spc="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общем</a:t>
            </a:r>
            <a:r>
              <a:rPr sz="2200" spc="3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sz="2200" spc="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среднем</a:t>
            </a:r>
            <a:r>
              <a:rPr sz="22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общем </a:t>
            </a:r>
            <a:r>
              <a:rPr sz="2200" spc="-484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образовании</a:t>
            </a:r>
            <a:r>
              <a:rPr sz="2200" spc="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и их</a:t>
            </a:r>
            <a:r>
              <a:rPr sz="2200" spc="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дубликатов»</a:t>
            </a:r>
            <a:endParaRPr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Нормативные</a:t>
            </a:r>
            <a:r>
              <a:rPr spc="-15" dirty="0"/>
              <a:t> </a:t>
            </a:r>
            <a:r>
              <a:rPr spc="-10" dirty="0"/>
              <a:t>документы</a:t>
            </a:r>
          </a:p>
        </p:txBody>
      </p:sp>
    </p:spTree>
    <p:extLst>
      <p:ext uri="{BB962C8B-B14F-4D97-AF65-F5344CB8AC3E}">
        <p14:creationId xmlns:p14="http://schemas.microsoft.com/office/powerpoint/2010/main" val="25479812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Прямоугольник 1"/>
          <p:cNvSpPr>
            <a:spLocks noChangeArrowheads="1"/>
          </p:cNvSpPr>
          <p:nvPr/>
        </p:nvSpPr>
        <p:spPr bwMode="auto">
          <a:xfrm>
            <a:off x="623888" y="1066800"/>
            <a:ext cx="10848975" cy="481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defRPr/>
            </a:pPr>
            <a:endParaRPr lang="ru-RU" altLang="ru-RU" sz="1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r>
              <a:rPr lang="ru-RU" alt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результатах ЕГЭ отражены в федеральной информационной системе обеспечения проведения государственной итоговой аттестации учащихся, освоивших основные образовательные программы основного общего и среднего общего образования, и приема граждан в образовательные организации для получения среднего профессионального и высшего образования и региональных информационных системах обеспечения проведения государственной итоговой аттестации обучающихся, освоивших основные образовательные программы основного общего и среднего общего образования.</a:t>
            </a:r>
          </a:p>
          <a:p>
            <a:pPr algn="just" eaLnBrk="1" hangingPunct="1">
              <a:defRPr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Выдача свидетельств о результатах ЕГЭ, а также дубликатов свидетельств о результатах ЕГЭ с 2014 года </a:t>
            </a:r>
            <a:r>
              <a:rPr lang="ru-RU" alt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ПРОИЗВОДИТЬСЯ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 eaLnBrk="1" hangingPunct="1">
              <a:defRPr/>
            </a:pPr>
            <a:r>
              <a:rPr lang="ru-RU" alt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ЕГЭ действительны в течение 4 лет, следующих за годом получения этих результатов.</a:t>
            </a:r>
          </a:p>
        </p:txBody>
      </p:sp>
      <p:sp>
        <p:nvSpPr>
          <p:cNvPr id="26627" name="Прямоугольник 3"/>
          <p:cNvSpPr>
            <a:spLocks noChangeArrowheads="1"/>
          </p:cNvSpPr>
          <p:nvPr/>
        </p:nvSpPr>
        <p:spPr bwMode="auto">
          <a:xfrm>
            <a:off x="527050" y="404813"/>
            <a:ext cx="10737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Свидетельство о результатах ЕГЭ </a:t>
            </a:r>
          </a:p>
        </p:txBody>
      </p:sp>
    </p:spTree>
    <p:extLst>
      <p:ext uri="{BB962C8B-B14F-4D97-AF65-F5344CB8AC3E}">
        <p14:creationId xmlns:p14="http://schemas.microsoft.com/office/powerpoint/2010/main" val="166335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3555" name="Содержимое 2"/>
          <p:cNvSpPr>
            <a:spLocks noGrp="1"/>
          </p:cNvSpPr>
          <p:nvPr>
            <p:ph idx="4294967295"/>
          </p:nvPr>
        </p:nvSpPr>
        <p:spPr>
          <a:xfrm>
            <a:off x="914400" y="1554163"/>
            <a:ext cx="10668000" cy="4525962"/>
          </a:xfrm>
          <a:prstGeom prst="rect">
            <a:avLst/>
          </a:prstGeom>
        </p:spPr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ru-RU" altLang="ru-RU" dirty="0" smtClean="0"/>
              <a:t>  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С 20 июня или более ранней даты, установленной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вузом, можно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начинать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подавать документы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для поступления.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До 7 июля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нужно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подать документы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тем, кто сдаёт дополнительные творческие или профессиональные вступительные испытания, определённые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вузом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2976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19743" y="553339"/>
            <a:ext cx="23374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Наши</a:t>
            </a:r>
            <a:r>
              <a:rPr spc="-50" dirty="0"/>
              <a:t> </a:t>
            </a:r>
            <a:r>
              <a:rPr spc="-15" dirty="0"/>
              <a:t>контакты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64"/>
              </a:lnSpc>
            </a:pPr>
            <a:fld id="{81D60167-4931-47E6-BA6A-407CBD079E47}" type="slidenum">
              <a:rPr spc="-5" dirty="0"/>
              <a:t>22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4131309" y="1872741"/>
            <a:ext cx="4573905" cy="1900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solidFill>
                  <a:srgbClr val="1F3863"/>
                </a:solidFill>
                <a:latin typeface="Microsoft Sans Serif"/>
                <a:cs typeface="Microsoft Sans Serif"/>
              </a:rPr>
              <a:t>Заместитель</a:t>
            </a:r>
            <a:r>
              <a:rPr sz="2400" spc="20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2400" spc="-25" dirty="0" err="1">
                <a:solidFill>
                  <a:srgbClr val="1F3863"/>
                </a:solidFill>
                <a:latin typeface="Microsoft Sans Serif"/>
                <a:cs typeface="Microsoft Sans Serif"/>
              </a:rPr>
              <a:t>директора</a:t>
            </a:r>
            <a:r>
              <a:rPr sz="2400" spc="-25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2400" spc="-20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lang="ru-RU" sz="2400" b="1" spc="-5" dirty="0" err="1" smtClean="0">
                <a:solidFill>
                  <a:srgbClr val="1F3863"/>
                </a:solidFill>
                <a:latin typeface="Arial"/>
                <a:cs typeface="Arial"/>
              </a:rPr>
              <a:t>Азарян</a:t>
            </a:r>
            <a:r>
              <a:rPr lang="ru-RU" sz="2400" b="1" spc="-5" dirty="0" smtClean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lang="ru-RU" sz="2400" b="1" spc="-5" dirty="0" err="1" smtClean="0">
                <a:solidFill>
                  <a:srgbClr val="1F3863"/>
                </a:solidFill>
                <a:latin typeface="Arial"/>
                <a:cs typeface="Arial"/>
              </a:rPr>
              <a:t>Манушак</a:t>
            </a:r>
            <a:r>
              <a:rPr lang="ru-RU" sz="2400" b="1" spc="-5" dirty="0" smtClean="0">
                <a:solidFill>
                  <a:srgbClr val="1F3863"/>
                </a:solidFill>
                <a:latin typeface="Arial"/>
                <a:cs typeface="Arial"/>
              </a:rPr>
              <a:t> Борисовна </a:t>
            </a:r>
            <a:r>
              <a:rPr sz="2400" spc="-5" dirty="0" smtClean="0">
                <a:solidFill>
                  <a:srgbClr val="1F3863"/>
                </a:solidFill>
                <a:latin typeface="Microsoft Sans Serif"/>
                <a:cs typeface="Microsoft Sans Serif"/>
              </a:rPr>
              <a:t>8-91</a:t>
            </a:r>
            <a:r>
              <a:rPr lang="ru-RU" sz="2400" spc="-5" dirty="0" smtClean="0">
                <a:solidFill>
                  <a:srgbClr val="1F3863"/>
                </a:solidFill>
                <a:latin typeface="Microsoft Sans Serif"/>
                <a:cs typeface="Microsoft Sans Serif"/>
              </a:rPr>
              <a:t>8</a:t>
            </a:r>
            <a:r>
              <a:rPr sz="2400" spc="-5" dirty="0" smtClean="0">
                <a:solidFill>
                  <a:srgbClr val="1F3863"/>
                </a:solidFill>
                <a:latin typeface="Microsoft Sans Serif"/>
                <a:cs typeface="Microsoft Sans Serif"/>
              </a:rPr>
              <a:t>-</a:t>
            </a:r>
            <a:r>
              <a:rPr lang="ru-RU" sz="2400" spc="-5" dirty="0" smtClean="0">
                <a:solidFill>
                  <a:srgbClr val="1F3863"/>
                </a:solidFill>
                <a:latin typeface="Microsoft Sans Serif"/>
                <a:cs typeface="Microsoft Sans Serif"/>
              </a:rPr>
              <a:t>243</a:t>
            </a:r>
            <a:r>
              <a:rPr sz="2400" spc="-5" dirty="0" smtClean="0">
                <a:solidFill>
                  <a:srgbClr val="1F3863"/>
                </a:solidFill>
                <a:latin typeface="Microsoft Sans Serif"/>
                <a:cs typeface="Microsoft Sans Serif"/>
              </a:rPr>
              <a:t>-</a:t>
            </a:r>
            <a:r>
              <a:rPr lang="ru-RU" sz="2400" spc="-5" dirty="0" smtClean="0">
                <a:solidFill>
                  <a:srgbClr val="1F3863"/>
                </a:solidFill>
                <a:latin typeface="Microsoft Sans Serif"/>
                <a:cs typeface="Microsoft Sans Serif"/>
              </a:rPr>
              <a:t>95</a:t>
            </a:r>
            <a:r>
              <a:rPr sz="2400" spc="-5" dirty="0" smtClean="0">
                <a:solidFill>
                  <a:srgbClr val="1F3863"/>
                </a:solidFill>
                <a:latin typeface="Microsoft Sans Serif"/>
                <a:cs typeface="Microsoft Sans Serif"/>
              </a:rPr>
              <a:t>-</a:t>
            </a:r>
            <a:r>
              <a:rPr lang="ru-RU" sz="2400" spc="-5" dirty="0" smtClean="0">
                <a:solidFill>
                  <a:srgbClr val="1F3863"/>
                </a:solidFill>
                <a:latin typeface="Microsoft Sans Serif"/>
                <a:cs typeface="Microsoft Sans Serif"/>
              </a:rPr>
              <a:t>28 </a:t>
            </a:r>
            <a:endParaRPr lang="en-US" sz="2400" u="heavy" spc="-5" dirty="0">
              <a:solidFill>
                <a:srgbClr val="0462C1"/>
              </a:solidFill>
              <a:uFill>
                <a:solidFill>
                  <a:srgbClr val="0462C1"/>
                </a:solidFill>
              </a:uFill>
              <a:latin typeface="Microsoft Sans Serif"/>
              <a:cs typeface="Microsoft Sans Serif"/>
            </a:endParaRPr>
          </a:p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lang="en-US" sz="2400" u="heavy" spc="-5" dirty="0" smtClean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Microsoft Sans Serif"/>
                <a:cs typeface="Microsoft Sans Serif"/>
              </a:rPr>
              <a:t>nana.azaryan.80@mail.ru</a:t>
            </a:r>
            <a:endParaRPr sz="24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5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24978" y="474090"/>
            <a:ext cx="39992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Условия</a:t>
            </a:r>
            <a:r>
              <a:rPr spc="-25" dirty="0"/>
              <a:t> </a:t>
            </a:r>
            <a:r>
              <a:rPr spc="-10" dirty="0"/>
              <a:t>допуска</a:t>
            </a:r>
            <a:r>
              <a:rPr spc="5" dirty="0"/>
              <a:t> </a:t>
            </a:r>
            <a:r>
              <a:rPr dirty="0"/>
              <a:t>к</a:t>
            </a:r>
            <a:r>
              <a:rPr spc="-20" dirty="0"/>
              <a:t> </a:t>
            </a:r>
            <a:r>
              <a:rPr spc="-5" dirty="0"/>
              <a:t>ГИА-11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64"/>
              </a:lnSpc>
            </a:pPr>
            <a:fld id="{81D60167-4931-47E6-BA6A-407CBD079E47}" type="slidenum">
              <a:rPr spc="-5" dirty="0"/>
              <a:t>3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4461509" y="5590438"/>
            <a:ext cx="726694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Допуск</a:t>
            </a:r>
            <a:r>
              <a:rPr sz="2000" b="1" spc="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осуществляется</a:t>
            </a:r>
            <a:r>
              <a:rPr sz="2000" b="1" spc="6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Педагогическим</a:t>
            </a:r>
            <a:r>
              <a:rPr sz="2000" b="1" spc="-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советом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школы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65807" y="1404365"/>
            <a:ext cx="8216393" cy="29828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1F3863"/>
                </a:solidFill>
                <a:latin typeface="Arial"/>
                <a:cs typeface="Arial"/>
              </a:rPr>
              <a:t>К</a:t>
            </a:r>
            <a:r>
              <a:rPr sz="2400" b="1" spc="-2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3863"/>
                </a:solidFill>
                <a:latin typeface="Arial"/>
                <a:cs typeface="Arial"/>
              </a:rPr>
              <a:t>ГИА-11</a:t>
            </a:r>
            <a:r>
              <a:rPr sz="2400" b="1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1F3863"/>
                </a:solidFill>
                <a:latin typeface="Arial"/>
                <a:cs typeface="Arial"/>
              </a:rPr>
              <a:t>допускаются</a:t>
            </a:r>
            <a:r>
              <a:rPr sz="2400" b="1" spc="4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3863"/>
                </a:solidFill>
                <a:latin typeface="Arial"/>
                <a:cs typeface="Arial"/>
              </a:rPr>
              <a:t>обучающиеся: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 dirty="0">
              <a:latin typeface="Arial"/>
              <a:cs typeface="Arial"/>
            </a:endParaRPr>
          </a:p>
          <a:p>
            <a:pPr marL="354965" indent="-342900">
              <a:lnSpc>
                <a:spcPct val="100000"/>
              </a:lnSpc>
              <a:buClr>
                <a:srgbClr val="000000"/>
              </a:buClr>
              <a:buFont typeface="Wingdings" pitchFamily="2" charset="2"/>
              <a:buChar char="ü"/>
              <a:tabLst>
                <a:tab pos="299720" algn="l"/>
              </a:tabLst>
            </a:pPr>
            <a:r>
              <a:rPr sz="24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sz="2400" spc="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имеющие</a:t>
            </a:r>
            <a:r>
              <a:rPr sz="2400" spc="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3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академической</a:t>
            </a:r>
            <a:r>
              <a:rPr sz="24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задолженности;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54965" marR="5080" indent="-342900">
              <a:lnSpc>
                <a:spcPct val="100000"/>
              </a:lnSpc>
              <a:buClr>
                <a:srgbClr val="000000"/>
              </a:buClr>
              <a:buFont typeface="Wingdings" pitchFamily="2" charset="2"/>
              <a:buChar char="ü"/>
              <a:tabLst>
                <a:tab pos="299720" algn="l"/>
              </a:tabLst>
            </a:pPr>
            <a:r>
              <a:rPr sz="24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2400" spc="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полном</a:t>
            </a:r>
            <a:r>
              <a:rPr sz="2400" spc="3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объеме</a:t>
            </a:r>
            <a:r>
              <a:rPr sz="2400" spc="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выполнившие</a:t>
            </a:r>
            <a:r>
              <a:rPr sz="2400" spc="3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учебный</a:t>
            </a:r>
            <a:r>
              <a:rPr sz="2400" spc="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sz="2400" spc="-6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(имеющие</a:t>
            </a:r>
            <a:r>
              <a:rPr sz="2400" spc="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годовые</a:t>
            </a:r>
            <a:r>
              <a:rPr sz="2400" spc="3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3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отметки</a:t>
            </a:r>
            <a:r>
              <a:rPr sz="2400" spc="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0" dirty="0" err="1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sz="2400" spc="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5" dirty="0" err="1" smtClean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всем</a:t>
            </a:r>
            <a:r>
              <a:rPr lang="en-US" sz="2400" spc="-25" dirty="0" smtClean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5" dirty="0" err="1" smtClean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предметам</a:t>
            </a:r>
            <a:r>
              <a:rPr sz="2400" spc="25" dirty="0" smtClean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учебного</a:t>
            </a:r>
            <a:r>
              <a:rPr sz="2400" spc="3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плана</a:t>
            </a:r>
            <a:r>
              <a:rPr sz="2400" spc="3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10-11</a:t>
            </a:r>
            <a:r>
              <a:rPr sz="2400" spc="3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0" dirty="0" err="1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класса</a:t>
            </a:r>
            <a:r>
              <a:rPr sz="2400" spc="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 err="1" smtClean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sz="2400" spc="-10" dirty="0" smtClean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30" dirty="0" err="1" smtClean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ниже</a:t>
            </a:r>
            <a:r>
              <a:rPr sz="2400" spc="-10" dirty="0" smtClean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«удовлетворительно»);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54965" marR="786765" indent="-342900">
              <a:lnSpc>
                <a:spcPct val="100000"/>
              </a:lnSpc>
              <a:buClr>
                <a:srgbClr val="000000"/>
              </a:buClr>
              <a:buFont typeface="Wingdings" pitchFamily="2" charset="2"/>
              <a:buChar char="ü"/>
              <a:tabLst>
                <a:tab pos="299720" algn="l"/>
              </a:tabLst>
            </a:pPr>
            <a:r>
              <a:rPr sz="24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Имеющие</a:t>
            </a:r>
            <a:r>
              <a:rPr sz="2400" spc="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результат</a:t>
            </a:r>
            <a:r>
              <a:rPr sz="2400" spc="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«зачёт»</a:t>
            </a:r>
            <a:r>
              <a:rPr sz="2400" spc="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sz="2400" spc="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итоговое </a:t>
            </a:r>
            <a:r>
              <a:rPr sz="2400" spc="-6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сочинение</a:t>
            </a:r>
            <a:r>
              <a:rPr sz="2400" spc="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(изложение)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9916159" y="6116319"/>
            <a:ext cx="794511" cy="7416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0173" y="1143000"/>
            <a:ext cx="11214100" cy="522393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6933">
              <a:spcBef>
                <a:spcPts val="133"/>
              </a:spcBef>
            </a:pPr>
            <a:r>
              <a:rPr sz="3200" b="0" u="heavy" spc="-80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i="1" u="heavy" spc="367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sz="3200" i="1" u="heavy" spc="24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Минпросвещения </a:t>
            </a:r>
            <a:r>
              <a:rPr sz="3200" i="1" u="heavy" spc="22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России </a:t>
            </a:r>
            <a:r>
              <a:rPr sz="3200" i="1" u="heavy" spc="32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и</a:t>
            </a:r>
            <a:r>
              <a:rPr sz="3200" i="1" u="heavy" spc="-387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i="1" u="heavy" spc="193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Рособрнадзора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8827" y="1930907"/>
            <a:ext cx="11733107" cy="3561658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0160" algn="ctr">
              <a:spcBef>
                <a:spcPts val="133"/>
              </a:spcBef>
            </a:pPr>
            <a:r>
              <a:rPr sz="2400" u="heavy" spc="-80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i="1" u="heavy" spc="20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sz="2400" b="1" i="1" u="heavy" spc="22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07.11.2018 </a:t>
            </a:r>
            <a:r>
              <a:rPr sz="2400" b="1" i="1" u="heavy" spc="287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№190/1512 </a:t>
            </a:r>
            <a:r>
              <a:rPr sz="2400" b="1" i="1" u="heavy" spc="73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"Об</a:t>
            </a:r>
            <a:r>
              <a:rPr sz="2400" b="1" i="1" u="heavy" spc="-173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i="1" u="heavy" spc="233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утверждении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2700" algn="ctr"/>
            <a:r>
              <a:rPr sz="2400" u="heavy" spc="-80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i="1" u="heavy" spc="30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Порядка </a:t>
            </a:r>
            <a:r>
              <a:rPr sz="2400" b="1" i="1" u="heavy" spc="187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проведения </a:t>
            </a:r>
            <a:r>
              <a:rPr sz="2400" b="1" i="1" u="heavy" spc="18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государственной</a:t>
            </a:r>
            <a:r>
              <a:rPr sz="2400" b="1" i="1" u="heavy" spc="-4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i="1" u="heavy" spc="14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итоговой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1853" algn="ctr"/>
            <a:r>
              <a:rPr sz="2400" u="heavy" spc="-80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i="1" u="heavy" spc="287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аттестации </a:t>
            </a:r>
            <a:r>
              <a:rPr sz="2400" b="1" i="1" u="heavy" spc="207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sz="2400" b="1" i="1" u="heavy" spc="22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образовательным</a:t>
            </a:r>
            <a:r>
              <a:rPr sz="2400" b="1" i="1" u="heavy" spc="-127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i="1" u="heavy" spc="233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программам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7620" algn="ctr"/>
            <a:r>
              <a:rPr sz="2400" u="heavy" spc="-80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i="1" u="heavy" spc="10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среднего </a:t>
            </a:r>
            <a:r>
              <a:rPr sz="2400" b="1" i="1" u="heavy" spc="93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общего</a:t>
            </a:r>
            <a:r>
              <a:rPr sz="2400" b="1" i="1" u="heavy" spc="147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i="1" u="heavy" spc="213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образования"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246374" marR="221821" algn="ctr">
              <a:spcBef>
                <a:spcPts val="13"/>
              </a:spcBef>
            </a:pPr>
            <a:endParaRPr lang="ru-RU" sz="2400" b="1" spc="60" dirty="0" smtClean="0">
              <a:latin typeface="Times New Roman" pitchFamily="18" charset="0"/>
              <a:cs typeface="Times New Roman" pitchFamily="18" charset="0"/>
            </a:endParaRPr>
          </a:p>
          <a:p>
            <a:pPr marL="246374" marR="221821" algn="ctr">
              <a:spcBef>
                <a:spcPts val="13"/>
              </a:spcBef>
            </a:pPr>
            <a:r>
              <a:rPr sz="2400" b="1" spc="6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sz="2400" b="1" spc="53" dirty="0">
                <a:latin typeface="Times New Roman" pitchFamily="18" charset="0"/>
                <a:cs typeface="Times New Roman" pitchFamily="18" charset="0"/>
              </a:rPr>
              <a:t>государственной </a:t>
            </a:r>
            <a:r>
              <a:rPr sz="2400" b="1" spc="20" dirty="0">
                <a:latin typeface="Times New Roman" pitchFamily="18" charset="0"/>
                <a:cs typeface="Times New Roman" pitchFamily="18" charset="0"/>
              </a:rPr>
              <a:t>итоговой </a:t>
            </a:r>
            <a:r>
              <a:rPr sz="2400" b="1" spc="73" dirty="0">
                <a:latin typeface="Times New Roman" pitchFamily="18" charset="0"/>
                <a:cs typeface="Times New Roman" pitchFamily="18" charset="0"/>
              </a:rPr>
              <a:t>аттестации </a:t>
            </a:r>
            <a:r>
              <a:rPr sz="2400" b="1" spc="87" dirty="0">
                <a:latin typeface="Times New Roman" pitchFamily="18" charset="0"/>
                <a:cs typeface="Times New Roman" pitchFamily="18" charset="0"/>
              </a:rPr>
              <a:t>допускаются  </a:t>
            </a:r>
            <a:r>
              <a:rPr sz="2400" b="1" spc="33" dirty="0">
                <a:latin typeface="Times New Roman" pitchFamily="18" charset="0"/>
                <a:cs typeface="Times New Roman" pitchFamily="18" charset="0"/>
              </a:rPr>
              <a:t>выпускники </a:t>
            </a:r>
            <a:r>
              <a:rPr sz="2400" b="1" spc="-53" dirty="0">
                <a:latin typeface="Times New Roman" pitchFamily="18" charset="0"/>
                <a:cs typeface="Times New Roman" pitchFamily="18" charset="0"/>
              </a:rPr>
              <a:t>ОУ, </a:t>
            </a:r>
            <a:r>
              <a:rPr sz="2400" b="1" spc="20" dirty="0">
                <a:latin typeface="Times New Roman" pitchFamily="18" charset="0"/>
                <a:cs typeface="Times New Roman" pitchFamily="18" charset="0"/>
              </a:rPr>
              <a:t>имеющие </a:t>
            </a:r>
            <a:r>
              <a:rPr sz="2400" b="1" spc="53" dirty="0">
                <a:latin typeface="Times New Roman" pitchFamily="18" charset="0"/>
                <a:cs typeface="Times New Roman" pitchFamily="18" charset="0"/>
              </a:rPr>
              <a:t>годовые </a:t>
            </a:r>
            <a:r>
              <a:rPr sz="2400" b="1" spc="93" dirty="0">
                <a:latin typeface="Times New Roman" pitchFamily="18" charset="0"/>
                <a:cs typeface="Times New Roman" pitchFamily="18" charset="0"/>
              </a:rPr>
              <a:t>отметки </a:t>
            </a:r>
            <a:r>
              <a:rPr sz="2400" b="1" spc="-27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sz="2400" b="1" spc="100" dirty="0">
                <a:latin typeface="Times New Roman" pitchFamily="18" charset="0"/>
                <a:cs typeface="Times New Roman" pitchFamily="18" charset="0"/>
              </a:rPr>
              <a:t>всем  </a:t>
            </a:r>
            <a:r>
              <a:rPr sz="2400" b="1" dirty="0">
                <a:latin typeface="Times New Roman" pitchFamily="18" charset="0"/>
                <a:cs typeface="Times New Roman" pitchFamily="18" charset="0"/>
              </a:rPr>
              <a:t>общеобразовательным </a:t>
            </a:r>
            <a:r>
              <a:rPr sz="2400" b="1" spc="80" dirty="0">
                <a:latin typeface="Times New Roman" pitchFamily="18" charset="0"/>
                <a:cs typeface="Times New Roman" pitchFamily="18" charset="0"/>
              </a:rPr>
              <a:t>предметам </a:t>
            </a:r>
            <a:r>
              <a:rPr sz="2400" b="1" spc="13" dirty="0">
                <a:latin typeface="Times New Roman" pitchFamily="18" charset="0"/>
                <a:cs typeface="Times New Roman" pitchFamily="18" charset="0"/>
              </a:rPr>
              <a:t>учебного </a:t>
            </a:r>
            <a:r>
              <a:rPr sz="2400" b="1" spc="-80" dirty="0">
                <a:latin typeface="Times New Roman" pitchFamily="18" charset="0"/>
                <a:cs typeface="Times New Roman" pitchFamily="18" charset="0"/>
              </a:rPr>
              <a:t>плана </a:t>
            </a:r>
            <a:r>
              <a:rPr sz="2400" b="1" spc="-40" dirty="0">
                <a:latin typeface="Times New Roman" pitchFamily="18" charset="0"/>
                <a:cs typeface="Times New Roman" pitchFamily="18" charset="0"/>
              </a:rPr>
              <a:t>за  </a:t>
            </a:r>
            <a:r>
              <a:rPr sz="2400" b="1" spc="347" dirty="0">
                <a:latin typeface="Times New Roman" pitchFamily="18" charset="0"/>
                <a:cs typeface="Times New Roman" pitchFamily="18" charset="0"/>
              </a:rPr>
              <a:t>10/11</a:t>
            </a:r>
            <a:r>
              <a:rPr sz="2400" b="1" spc="21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dirty="0">
                <a:latin typeface="Times New Roman" pitchFamily="18" charset="0"/>
                <a:cs typeface="Times New Roman" pitchFamily="18" charset="0"/>
              </a:rPr>
              <a:t>класс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6933" marR="6773" algn="ctr">
              <a:lnSpc>
                <a:spcPts val="4480"/>
              </a:lnSpc>
              <a:spcBef>
                <a:spcPts val="120"/>
              </a:spcBef>
            </a:pPr>
            <a:r>
              <a:rPr sz="2400" b="1" spc="-13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sz="2400" b="1" spc="-27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ниже </a:t>
            </a:r>
            <a:r>
              <a:rPr sz="2400" b="1" spc="4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удовлетворительных </a:t>
            </a:r>
            <a:r>
              <a:rPr sz="2400" b="1" spc="-67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sz="2400" b="1" spc="-27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получивших  </a:t>
            </a:r>
            <a:r>
              <a:rPr sz="2400" b="1" spc="-6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ЗАЧЕТ </a:t>
            </a:r>
            <a:r>
              <a:rPr sz="2400" b="1" spc="-47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sz="2400" b="1" spc="47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итоговое</a:t>
            </a:r>
            <a:r>
              <a:rPr sz="2400" b="1" spc="93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7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сочинение.</a:t>
            </a:r>
            <a:endParaRPr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740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10363200" cy="43088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Итоговые отметки за 11 класс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4294967295"/>
          </p:nvPr>
        </p:nvSpPr>
        <p:spPr>
          <a:xfrm>
            <a:off x="669925" y="1066800"/>
            <a:ext cx="10836275" cy="4419600"/>
          </a:xfrm>
          <a:prstGeom prst="rect">
            <a:avLst/>
          </a:prstGeo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Порядок заполнения, учета и выдачи аттестатов об основном общем и среднем общем образовании и их дубликатов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(приказ Министерства просвещения РФ от 05.10.2020 г. № 546). </a:t>
            </a:r>
          </a:p>
          <a:p>
            <a:pPr marL="0" indent="0" algn="just" eaLnBrk="1" hangingPunct="1">
              <a:buFontTx/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Итоговые отметки за 11 класс определяются как среднее арифметическое полугодовых и годовых отметок обучающегося за каждый год обучения по образовательной программе среднего общего образования и выставляются в аттестат целыми числами в соответствии с правилами математического округления.</a:t>
            </a:r>
          </a:p>
        </p:txBody>
      </p:sp>
    </p:spTree>
    <p:extLst>
      <p:ext uri="{BB962C8B-B14F-4D97-AF65-F5344CB8AC3E}">
        <p14:creationId xmlns:p14="http://schemas.microsoft.com/office/powerpoint/2010/main" val="216832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443719" y="496570"/>
            <a:ext cx="22796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Формы</a:t>
            </a:r>
            <a:r>
              <a:rPr spc="-65" dirty="0"/>
              <a:t> </a:t>
            </a:r>
            <a:r>
              <a:rPr spc="-10" dirty="0"/>
              <a:t>ГИА-11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87140" y="724260"/>
            <a:ext cx="4514492" cy="143114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144016" y="2267839"/>
            <a:ext cx="4284980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Единый</a:t>
            </a:r>
            <a:r>
              <a:rPr sz="1800" b="1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Arial"/>
                <a:cs typeface="Arial"/>
              </a:rPr>
              <a:t>государственный</a:t>
            </a:r>
            <a:r>
              <a:rPr sz="1800" b="1" spc="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экзамен: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800" spc="-15" dirty="0">
                <a:solidFill>
                  <a:srgbClr val="1F3863"/>
                </a:solidFill>
                <a:latin typeface="Microsoft Sans Serif"/>
                <a:cs typeface="Microsoft Sans Serif"/>
              </a:rPr>
              <a:t>Контрольно-измерительные </a:t>
            </a:r>
            <a:r>
              <a:rPr sz="1800" spc="-5" dirty="0">
                <a:solidFill>
                  <a:srgbClr val="1F3863"/>
                </a:solidFill>
                <a:latin typeface="Microsoft Sans Serif"/>
                <a:cs typeface="Microsoft Sans Serif"/>
              </a:rPr>
              <a:t>материалы </a:t>
            </a:r>
            <a:r>
              <a:rPr sz="1800" spc="-465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1F3863"/>
                </a:solidFill>
                <a:latin typeface="Microsoft Sans Serif"/>
                <a:cs typeface="Microsoft Sans Serif"/>
              </a:rPr>
              <a:t>Бланки</a:t>
            </a:r>
            <a:endParaRPr sz="18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900">
              <a:latin typeface="Microsoft Sans Serif"/>
              <a:cs typeface="Microsoft Sans Serif"/>
            </a:endParaRPr>
          </a:p>
          <a:p>
            <a:pPr marL="12700" marR="1318895">
              <a:lnSpc>
                <a:spcPct val="100000"/>
              </a:lnSpc>
              <a:spcBef>
                <a:spcPts val="5"/>
              </a:spcBef>
            </a:pPr>
            <a:r>
              <a:rPr sz="1800" b="1" dirty="0">
                <a:solidFill>
                  <a:srgbClr val="1F3863"/>
                </a:solidFill>
                <a:latin typeface="Arial"/>
                <a:cs typeface="Arial"/>
              </a:rPr>
              <a:t>2 </a:t>
            </a:r>
            <a:r>
              <a:rPr sz="1800" b="1" spc="-5" dirty="0">
                <a:solidFill>
                  <a:srgbClr val="1F3863"/>
                </a:solidFill>
                <a:latin typeface="Arial"/>
                <a:cs typeface="Arial"/>
              </a:rPr>
              <a:t>обязательных </a:t>
            </a:r>
            <a:r>
              <a:rPr sz="1800" spc="-30" dirty="0">
                <a:solidFill>
                  <a:srgbClr val="1F3863"/>
                </a:solidFill>
                <a:latin typeface="Microsoft Sans Serif"/>
                <a:cs typeface="Microsoft Sans Serif"/>
              </a:rPr>
              <a:t>экзамена: </a:t>
            </a:r>
            <a:r>
              <a:rPr sz="1800" spc="-465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1F3863"/>
                </a:solidFill>
                <a:latin typeface="Microsoft Sans Serif"/>
                <a:cs typeface="Microsoft Sans Serif"/>
              </a:rPr>
              <a:t>Русский</a:t>
            </a:r>
            <a:r>
              <a:rPr sz="1800" spc="20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50" dirty="0">
                <a:solidFill>
                  <a:srgbClr val="1F3863"/>
                </a:solidFill>
                <a:latin typeface="Microsoft Sans Serif"/>
                <a:cs typeface="Microsoft Sans Serif"/>
              </a:rPr>
              <a:t>язык</a:t>
            </a: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800" spc="-20" dirty="0">
                <a:solidFill>
                  <a:srgbClr val="1F3863"/>
                </a:solidFill>
                <a:latin typeface="Microsoft Sans Serif"/>
                <a:cs typeface="Microsoft Sans Serif"/>
              </a:rPr>
              <a:t>Математика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95313" y="2272106"/>
            <a:ext cx="4460240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Государственный</a:t>
            </a:r>
            <a:r>
              <a:rPr sz="1800" b="1" spc="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выпускной</a:t>
            </a:r>
            <a:r>
              <a:rPr sz="1800" b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экзамен: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20" dirty="0">
                <a:solidFill>
                  <a:srgbClr val="1F3863"/>
                </a:solidFill>
                <a:latin typeface="Microsoft Sans Serif"/>
                <a:cs typeface="Microsoft Sans Serif"/>
              </a:rPr>
              <a:t>Тексты,</a:t>
            </a:r>
            <a:r>
              <a:rPr sz="1800" spc="-10" dirty="0">
                <a:solidFill>
                  <a:srgbClr val="1F3863"/>
                </a:solidFill>
                <a:latin typeface="Microsoft Sans Serif"/>
                <a:cs typeface="Microsoft Sans Serif"/>
              </a:rPr>
              <a:t> темы,</a:t>
            </a:r>
            <a:r>
              <a:rPr sz="1800" spc="10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1F3863"/>
                </a:solidFill>
                <a:latin typeface="Microsoft Sans Serif"/>
                <a:cs typeface="Microsoft Sans Serif"/>
              </a:rPr>
              <a:t>задания,</a:t>
            </a:r>
            <a:r>
              <a:rPr sz="1800" dirty="0">
                <a:solidFill>
                  <a:srgbClr val="1F3863"/>
                </a:solidFill>
                <a:latin typeface="Microsoft Sans Serif"/>
                <a:cs typeface="Microsoft Sans Serif"/>
              </a:rPr>
              <a:t> билеты</a:t>
            </a:r>
            <a:endParaRPr sz="18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1F3863"/>
                </a:solidFill>
                <a:latin typeface="Arial"/>
                <a:cs typeface="Arial"/>
              </a:rPr>
              <a:t>2</a:t>
            </a:r>
            <a:r>
              <a:rPr sz="1800" b="1" spc="-3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F3863"/>
                </a:solidFill>
                <a:latin typeface="Arial"/>
                <a:cs typeface="Arial"/>
              </a:rPr>
              <a:t>обязательных</a:t>
            </a:r>
            <a:r>
              <a:rPr sz="1800" b="1" spc="1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F3863"/>
                </a:solidFill>
                <a:latin typeface="Arial"/>
                <a:cs typeface="Arial"/>
              </a:rPr>
              <a:t>экзамена</a:t>
            </a:r>
            <a:r>
              <a:rPr sz="1800" spc="-5" dirty="0">
                <a:solidFill>
                  <a:srgbClr val="1F3863"/>
                </a:solidFill>
                <a:latin typeface="Microsoft Sans Serif"/>
                <a:cs typeface="Microsoft Sans Serif"/>
              </a:rPr>
              <a:t>:</a:t>
            </a:r>
            <a:endParaRPr sz="1800">
              <a:latin typeface="Microsoft Sans Serif"/>
              <a:cs typeface="Microsoft Sans Serif"/>
            </a:endParaRPr>
          </a:p>
          <a:p>
            <a:pPr marL="12700" marR="3034030">
              <a:lnSpc>
                <a:spcPct val="100000"/>
              </a:lnSpc>
              <a:spcBef>
                <a:spcPts val="5"/>
              </a:spcBef>
            </a:pPr>
            <a:r>
              <a:rPr sz="1800" spc="-25" dirty="0">
                <a:solidFill>
                  <a:srgbClr val="1F3863"/>
                </a:solidFill>
                <a:latin typeface="Microsoft Sans Serif"/>
                <a:cs typeface="Microsoft Sans Serif"/>
              </a:rPr>
              <a:t>Русский </a:t>
            </a:r>
            <a:r>
              <a:rPr sz="1800" spc="-50" dirty="0">
                <a:solidFill>
                  <a:srgbClr val="1F3863"/>
                </a:solidFill>
                <a:latin typeface="Microsoft Sans Serif"/>
                <a:cs typeface="Microsoft Sans Serif"/>
              </a:rPr>
              <a:t>язык </a:t>
            </a:r>
            <a:r>
              <a:rPr sz="1800" spc="-465" dirty="0">
                <a:solidFill>
                  <a:srgbClr val="1F3863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1F3863"/>
                </a:solidFill>
                <a:latin typeface="Microsoft Sans Serif"/>
                <a:cs typeface="Microsoft Sans Serif"/>
              </a:rPr>
              <a:t>Математика</a:t>
            </a:r>
            <a:endParaRPr sz="1800">
              <a:latin typeface="Microsoft Sans Serif"/>
              <a:cs typeface="Microsoft Sans Serif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917384" y="2096960"/>
            <a:ext cx="10379075" cy="4478020"/>
            <a:chOff x="917384" y="2096960"/>
            <a:chExt cx="10379075" cy="4478020"/>
          </a:xfrm>
        </p:grpSpPr>
        <p:sp>
          <p:nvSpPr>
            <p:cNvPr id="7" name="object 7"/>
            <p:cNvSpPr/>
            <p:nvPr/>
          </p:nvSpPr>
          <p:spPr>
            <a:xfrm>
              <a:off x="930402" y="2109978"/>
              <a:ext cx="10353040" cy="2551430"/>
            </a:xfrm>
            <a:custGeom>
              <a:avLst/>
              <a:gdLst/>
              <a:ahLst/>
              <a:cxnLst/>
              <a:rect l="l" t="t" r="r" b="b"/>
              <a:pathLst>
                <a:path w="10353040" h="2551429">
                  <a:moveTo>
                    <a:pt x="0" y="425196"/>
                  </a:moveTo>
                  <a:lnTo>
                    <a:pt x="2495" y="378867"/>
                  </a:lnTo>
                  <a:lnTo>
                    <a:pt x="9807" y="333983"/>
                  </a:lnTo>
                  <a:lnTo>
                    <a:pt x="21677" y="290803"/>
                  </a:lnTo>
                  <a:lnTo>
                    <a:pt x="37845" y="249587"/>
                  </a:lnTo>
                  <a:lnTo>
                    <a:pt x="58053" y="210594"/>
                  </a:lnTo>
                  <a:lnTo>
                    <a:pt x="82039" y="174083"/>
                  </a:lnTo>
                  <a:lnTo>
                    <a:pt x="109546" y="140314"/>
                  </a:lnTo>
                  <a:lnTo>
                    <a:pt x="140314" y="109546"/>
                  </a:lnTo>
                  <a:lnTo>
                    <a:pt x="174083" y="82039"/>
                  </a:lnTo>
                  <a:lnTo>
                    <a:pt x="210594" y="58053"/>
                  </a:lnTo>
                  <a:lnTo>
                    <a:pt x="249587" y="37845"/>
                  </a:lnTo>
                  <a:lnTo>
                    <a:pt x="290803" y="21677"/>
                  </a:lnTo>
                  <a:lnTo>
                    <a:pt x="333983" y="9807"/>
                  </a:lnTo>
                  <a:lnTo>
                    <a:pt x="378867" y="2495"/>
                  </a:lnTo>
                  <a:lnTo>
                    <a:pt x="425195" y="0"/>
                  </a:lnTo>
                  <a:lnTo>
                    <a:pt x="4355592" y="0"/>
                  </a:lnTo>
                  <a:lnTo>
                    <a:pt x="4401920" y="2495"/>
                  </a:lnTo>
                  <a:lnTo>
                    <a:pt x="4446804" y="9807"/>
                  </a:lnTo>
                  <a:lnTo>
                    <a:pt x="4489984" y="21677"/>
                  </a:lnTo>
                  <a:lnTo>
                    <a:pt x="4531200" y="37845"/>
                  </a:lnTo>
                  <a:lnTo>
                    <a:pt x="4570193" y="58053"/>
                  </a:lnTo>
                  <a:lnTo>
                    <a:pt x="4606704" y="82039"/>
                  </a:lnTo>
                  <a:lnTo>
                    <a:pt x="4640473" y="109546"/>
                  </a:lnTo>
                  <a:lnTo>
                    <a:pt x="4671241" y="140314"/>
                  </a:lnTo>
                  <a:lnTo>
                    <a:pt x="4698748" y="174083"/>
                  </a:lnTo>
                  <a:lnTo>
                    <a:pt x="4722734" y="210594"/>
                  </a:lnTo>
                  <a:lnTo>
                    <a:pt x="4742942" y="249587"/>
                  </a:lnTo>
                  <a:lnTo>
                    <a:pt x="4759110" y="290803"/>
                  </a:lnTo>
                  <a:lnTo>
                    <a:pt x="4770980" y="333983"/>
                  </a:lnTo>
                  <a:lnTo>
                    <a:pt x="4778292" y="378867"/>
                  </a:lnTo>
                  <a:lnTo>
                    <a:pt x="4780788" y="425196"/>
                  </a:lnTo>
                  <a:lnTo>
                    <a:pt x="4780788" y="2125980"/>
                  </a:lnTo>
                  <a:lnTo>
                    <a:pt x="4778292" y="2172308"/>
                  </a:lnTo>
                  <a:lnTo>
                    <a:pt x="4770980" y="2217192"/>
                  </a:lnTo>
                  <a:lnTo>
                    <a:pt x="4759110" y="2260372"/>
                  </a:lnTo>
                  <a:lnTo>
                    <a:pt x="4742942" y="2301588"/>
                  </a:lnTo>
                  <a:lnTo>
                    <a:pt x="4722734" y="2340581"/>
                  </a:lnTo>
                  <a:lnTo>
                    <a:pt x="4698748" y="2377092"/>
                  </a:lnTo>
                  <a:lnTo>
                    <a:pt x="4671241" y="2410861"/>
                  </a:lnTo>
                  <a:lnTo>
                    <a:pt x="4640473" y="2441629"/>
                  </a:lnTo>
                  <a:lnTo>
                    <a:pt x="4606704" y="2469136"/>
                  </a:lnTo>
                  <a:lnTo>
                    <a:pt x="4570193" y="2493122"/>
                  </a:lnTo>
                  <a:lnTo>
                    <a:pt x="4531200" y="2513330"/>
                  </a:lnTo>
                  <a:lnTo>
                    <a:pt x="4489984" y="2529498"/>
                  </a:lnTo>
                  <a:lnTo>
                    <a:pt x="4446804" y="2541368"/>
                  </a:lnTo>
                  <a:lnTo>
                    <a:pt x="4401920" y="2548680"/>
                  </a:lnTo>
                  <a:lnTo>
                    <a:pt x="4355592" y="2551176"/>
                  </a:lnTo>
                  <a:lnTo>
                    <a:pt x="425195" y="2551176"/>
                  </a:lnTo>
                  <a:lnTo>
                    <a:pt x="378867" y="2548680"/>
                  </a:lnTo>
                  <a:lnTo>
                    <a:pt x="333983" y="2541368"/>
                  </a:lnTo>
                  <a:lnTo>
                    <a:pt x="290803" y="2529498"/>
                  </a:lnTo>
                  <a:lnTo>
                    <a:pt x="249587" y="2513330"/>
                  </a:lnTo>
                  <a:lnTo>
                    <a:pt x="210594" y="2493122"/>
                  </a:lnTo>
                  <a:lnTo>
                    <a:pt x="174083" y="2469136"/>
                  </a:lnTo>
                  <a:lnTo>
                    <a:pt x="140314" y="2441629"/>
                  </a:lnTo>
                  <a:lnTo>
                    <a:pt x="109546" y="2410861"/>
                  </a:lnTo>
                  <a:lnTo>
                    <a:pt x="82039" y="2377092"/>
                  </a:lnTo>
                  <a:lnTo>
                    <a:pt x="58053" y="2340581"/>
                  </a:lnTo>
                  <a:lnTo>
                    <a:pt x="37845" y="2301588"/>
                  </a:lnTo>
                  <a:lnTo>
                    <a:pt x="21677" y="2260372"/>
                  </a:lnTo>
                  <a:lnTo>
                    <a:pt x="9807" y="2217192"/>
                  </a:lnTo>
                  <a:lnTo>
                    <a:pt x="2495" y="2172308"/>
                  </a:lnTo>
                  <a:lnTo>
                    <a:pt x="0" y="2125980"/>
                  </a:lnTo>
                  <a:lnTo>
                    <a:pt x="0" y="425196"/>
                  </a:lnTo>
                  <a:close/>
                </a:path>
                <a:path w="10353040" h="2551429">
                  <a:moveTo>
                    <a:pt x="5571744" y="425196"/>
                  </a:moveTo>
                  <a:lnTo>
                    <a:pt x="5574239" y="378867"/>
                  </a:lnTo>
                  <a:lnTo>
                    <a:pt x="5581551" y="333983"/>
                  </a:lnTo>
                  <a:lnTo>
                    <a:pt x="5593421" y="290803"/>
                  </a:lnTo>
                  <a:lnTo>
                    <a:pt x="5609589" y="249587"/>
                  </a:lnTo>
                  <a:lnTo>
                    <a:pt x="5629797" y="210594"/>
                  </a:lnTo>
                  <a:lnTo>
                    <a:pt x="5653783" y="174083"/>
                  </a:lnTo>
                  <a:lnTo>
                    <a:pt x="5681290" y="140314"/>
                  </a:lnTo>
                  <a:lnTo>
                    <a:pt x="5712058" y="109546"/>
                  </a:lnTo>
                  <a:lnTo>
                    <a:pt x="5745827" y="82039"/>
                  </a:lnTo>
                  <a:lnTo>
                    <a:pt x="5782338" y="58053"/>
                  </a:lnTo>
                  <a:lnTo>
                    <a:pt x="5821331" y="37845"/>
                  </a:lnTo>
                  <a:lnTo>
                    <a:pt x="5862547" y="21677"/>
                  </a:lnTo>
                  <a:lnTo>
                    <a:pt x="5905727" y="9807"/>
                  </a:lnTo>
                  <a:lnTo>
                    <a:pt x="5950611" y="2495"/>
                  </a:lnTo>
                  <a:lnTo>
                    <a:pt x="5996940" y="0"/>
                  </a:lnTo>
                  <a:lnTo>
                    <a:pt x="9927336" y="0"/>
                  </a:lnTo>
                  <a:lnTo>
                    <a:pt x="9973664" y="2495"/>
                  </a:lnTo>
                  <a:lnTo>
                    <a:pt x="10018548" y="9807"/>
                  </a:lnTo>
                  <a:lnTo>
                    <a:pt x="10061728" y="21677"/>
                  </a:lnTo>
                  <a:lnTo>
                    <a:pt x="10102944" y="37845"/>
                  </a:lnTo>
                  <a:lnTo>
                    <a:pt x="10141937" y="58053"/>
                  </a:lnTo>
                  <a:lnTo>
                    <a:pt x="10178448" y="82039"/>
                  </a:lnTo>
                  <a:lnTo>
                    <a:pt x="10212217" y="109546"/>
                  </a:lnTo>
                  <a:lnTo>
                    <a:pt x="10242985" y="140314"/>
                  </a:lnTo>
                  <a:lnTo>
                    <a:pt x="10270492" y="174083"/>
                  </a:lnTo>
                  <a:lnTo>
                    <a:pt x="10294478" y="210594"/>
                  </a:lnTo>
                  <a:lnTo>
                    <a:pt x="10314686" y="249587"/>
                  </a:lnTo>
                  <a:lnTo>
                    <a:pt x="10330854" y="290803"/>
                  </a:lnTo>
                  <a:lnTo>
                    <a:pt x="10342724" y="333983"/>
                  </a:lnTo>
                  <a:lnTo>
                    <a:pt x="10350036" y="378867"/>
                  </a:lnTo>
                  <a:lnTo>
                    <a:pt x="10352532" y="425196"/>
                  </a:lnTo>
                  <a:lnTo>
                    <a:pt x="10352532" y="2125980"/>
                  </a:lnTo>
                  <a:lnTo>
                    <a:pt x="10350036" y="2172308"/>
                  </a:lnTo>
                  <a:lnTo>
                    <a:pt x="10342724" y="2217192"/>
                  </a:lnTo>
                  <a:lnTo>
                    <a:pt x="10330854" y="2260372"/>
                  </a:lnTo>
                  <a:lnTo>
                    <a:pt x="10314686" y="2301588"/>
                  </a:lnTo>
                  <a:lnTo>
                    <a:pt x="10294478" y="2340581"/>
                  </a:lnTo>
                  <a:lnTo>
                    <a:pt x="10270492" y="2377092"/>
                  </a:lnTo>
                  <a:lnTo>
                    <a:pt x="10242985" y="2410861"/>
                  </a:lnTo>
                  <a:lnTo>
                    <a:pt x="10212217" y="2441629"/>
                  </a:lnTo>
                  <a:lnTo>
                    <a:pt x="10178448" y="2469136"/>
                  </a:lnTo>
                  <a:lnTo>
                    <a:pt x="10141937" y="2493122"/>
                  </a:lnTo>
                  <a:lnTo>
                    <a:pt x="10102944" y="2513330"/>
                  </a:lnTo>
                  <a:lnTo>
                    <a:pt x="10061728" y="2529498"/>
                  </a:lnTo>
                  <a:lnTo>
                    <a:pt x="10018548" y="2541368"/>
                  </a:lnTo>
                  <a:lnTo>
                    <a:pt x="9973664" y="2548680"/>
                  </a:lnTo>
                  <a:lnTo>
                    <a:pt x="9927336" y="2551176"/>
                  </a:lnTo>
                  <a:lnTo>
                    <a:pt x="5996940" y="2551176"/>
                  </a:lnTo>
                  <a:lnTo>
                    <a:pt x="5950611" y="2548680"/>
                  </a:lnTo>
                  <a:lnTo>
                    <a:pt x="5905727" y="2541368"/>
                  </a:lnTo>
                  <a:lnTo>
                    <a:pt x="5862547" y="2529498"/>
                  </a:lnTo>
                  <a:lnTo>
                    <a:pt x="5821331" y="2513330"/>
                  </a:lnTo>
                  <a:lnTo>
                    <a:pt x="5782338" y="2493122"/>
                  </a:lnTo>
                  <a:lnTo>
                    <a:pt x="5745827" y="2469136"/>
                  </a:lnTo>
                  <a:lnTo>
                    <a:pt x="5712058" y="2441629"/>
                  </a:lnTo>
                  <a:lnTo>
                    <a:pt x="5681290" y="2410861"/>
                  </a:lnTo>
                  <a:lnTo>
                    <a:pt x="5653783" y="2377092"/>
                  </a:lnTo>
                  <a:lnTo>
                    <a:pt x="5629797" y="2340581"/>
                  </a:lnTo>
                  <a:lnTo>
                    <a:pt x="5609589" y="2301588"/>
                  </a:lnTo>
                  <a:lnTo>
                    <a:pt x="5593421" y="2260372"/>
                  </a:lnTo>
                  <a:lnTo>
                    <a:pt x="5581551" y="2217192"/>
                  </a:lnTo>
                  <a:lnTo>
                    <a:pt x="5574239" y="2172308"/>
                  </a:lnTo>
                  <a:lnTo>
                    <a:pt x="5571744" y="2125980"/>
                  </a:lnTo>
                  <a:lnTo>
                    <a:pt x="5571744" y="425196"/>
                  </a:lnTo>
                  <a:close/>
                </a:path>
              </a:pathLst>
            </a:custGeom>
            <a:ln w="25908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901178" y="4645660"/>
              <a:ext cx="3017520" cy="1916430"/>
            </a:xfrm>
            <a:custGeom>
              <a:avLst/>
              <a:gdLst/>
              <a:ahLst/>
              <a:cxnLst/>
              <a:rect l="l" t="t" r="r" b="b"/>
              <a:pathLst>
                <a:path w="3017520" h="1916429">
                  <a:moveTo>
                    <a:pt x="2768346" y="420877"/>
                  </a:moveTo>
                  <a:lnTo>
                    <a:pt x="249174" y="420877"/>
                  </a:lnTo>
                  <a:lnTo>
                    <a:pt x="204370" y="424890"/>
                  </a:lnTo>
                  <a:lnTo>
                    <a:pt x="162207" y="436460"/>
                  </a:lnTo>
                  <a:lnTo>
                    <a:pt x="123387" y="454885"/>
                  </a:lnTo>
                  <a:lnTo>
                    <a:pt x="88612" y="479463"/>
                  </a:lnTo>
                  <a:lnTo>
                    <a:pt x="58585" y="509490"/>
                  </a:lnTo>
                  <a:lnTo>
                    <a:pt x="34007" y="544265"/>
                  </a:lnTo>
                  <a:lnTo>
                    <a:pt x="15582" y="583085"/>
                  </a:lnTo>
                  <a:lnTo>
                    <a:pt x="4012" y="625248"/>
                  </a:lnTo>
                  <a:lnTo>
                    <a:pt x="0" y="670051"/>
                  </a:lnTo>
                  <a:lnTo>
                    <a:pt x="0" y="1666735"/>
                  </a:lnTo>
                  <a:lnTo>
                    <a:pt x="4012" y="1711529"/>
                  </a:lnTo>
                  <a:lnTo>
                    <a:pt x="15582" y="1753687"/>
                  </a:lnTo>
                  <a:lnTo>
                    <a:pt x="34007" y="1792508"/>
                  </a:lnTo>
                  <a:lnTo>
                    <a:pt x="58585" y="1827286"/>
                  </a:lnTo>
                  <a:lnTo>
                    <a:pt x="88612" y="1857319"/>
                  </a:lnTo>
                  <a:lnTo>
                    <a:pt x="123387" y="1881902"/>
                  </a:lnTo>
                  <a:lnTo>
                    <a:pt x="162207" y="1900333"/>
                  </a:lnTo>
                  <a:lnTo>
                    <a:pt x="204370" y="1911907"/>
                  </a:lnTo>
                  <a:lnTo>
                    <a:pt x="249174" y="1915921"/>
                  </a:lnTo>
                  <a:lnTo>
                    <a:pt x="2768346" y="1915921"/>
                  </a:lnTo>
                  <a:lnTo>
                    <a:pt x="2813149" y="1911907"/>
                  </a:lnTo>
                  <a:lnTo>
                    <a:pt x="2855312" y="1900333"/>
                  </a:lnTo>
                  <a:lnTo>
                    <a:pt x="2894132" y="1881902"/>
                  </a:lnTo>
                  <a:lnTo>
                    <a:pt x="2928907" y="1857319"/>
                  </a:lnTo>
                  <a:lnTo>
                    <a:pt x="2958934" y="1827286"/>
                  </a:lnTo>
                  <a:lnTo>
                    <a:pt x="2983512" y="1792508"/>
                  </a:lnTo>
                  <a:lnTo>
                    <a:pt x="3001937" y="1753687"/>
                  </a:lnTo>
                  <a:lnTo>
                    <a:pt x="3013507" y="1711529"/>
                  </a:lnTo>
                  <a:lnTo>
                    <a:pt x="3017520" y="1666735"/>
                  </a:lnTo>
                  <a:lnTo>
                    <a:pt x="3017520" y="670051"/>
                  </a:lnTo>
                  <a:lnTo>
                    <a:pt x="3013507" y="625248"/>
                  </a:lnTo>
                  <a:lnTo>
                    <a:pt x="3001937" y="583085"/>
                  </a:lnTo>
                  <a:lnTo>
                    <a:pt x="2983512" y="544265"/>
                  </a:lnTo>
                  <a:lnTo>
                    <a:pt x="2958934" y="509490"/>
                  </a:lnTo>
                  <a:lnTo>
                    <a:pt x="2928907" y="479463"/>
                  </a:lnTo>
                  <a:lnTo>
                    <a:pt x="2894132" y="454885"/>
                  </a:lnTo>
                  <a:lnTo>
                    <a:pt x="2855312" y="436460"/>
                  </a:lnTo>
                  <a:lnTo>
                    <a:pt x="2813149" y="424890"/>
                  </a:lnTo>
                  <a:lnTo>
                    <a:pt x="2768346" y="420877"/>
                  </a:lnTo>
                  <a:close/>
                </a:path>
                <a:path w="3017520" h="1916429">
                  <a:moveTo>
                    <a:pt x="771144" y="0"/>
                  </a:moveTo>
                  <a:lnTo>
                    <a:pt x="502920" y="420877"/>
                  </a:lnTo>
                  <a:lnTo>
                    <a:pt x="1257300" y="420877"/>
                  </a:lnTo>
                  <a:lnTo>
                    <a:pt x="771144" y="0"/>
                  </a:lnTo>
                  <a:close/>
                </a:path>
              </a:pathLst>
            </a:custGeom>
            <a:solidFill>
              <a:srgbClr val="DEEB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901178" y="4645660"/>
              <a:ext cx="3017520" cy="1916430"/>
            </a:xfrm>
            <a:custGeom>
              <a:avLst/>
              <a:gdLst/>
              <a:ahLst/>
              <a:cxnLst/>
              <a:rect l="l" t="t" r="r" b="b"/>
              <a:pathLst>
                <a:path w="3017520" h="1916429">
                  <a:moveTo>
                    <a:pt x="0" y="670051"/>
                  </a:moveTo>
                  <a:lnTo>
                    <a:pt x="4012" y="625248"/>
                  </a:lnTo>
                  <a:lnTo>
                    <a:pt x="15582" y="583085"/>
                  </a:lnTo>
                  <a:lnTo>
                    <a:pt x="34007" y="544265"/>
                  </a:lnTo>
                  <a:lnTo>
                    <a:pt x="58585" y="509490"/>
                  </a:lnTo>
                  <a:lnTo>
                    <a:pt x="88612" y="479463"/>
                  </a:lnTo>
                  <a:lnTo>
                    <a:pt x="123387" y="454885"/>
                  </a:lnTo>
                  <a:lnTo>
                    <a:pt x="162207" y="436460"/>
                  </a:lnTo>
                  <a:lnTo>
                    <a:pt x="204370" y="424890"/>
                  </a:lnTo>
                  <a:lnTo>
                    <a:pt x="249174" y="420877"/>
                  </a:lnTo>
                  <a:lnTo>
                    <a:pt x="502920" y="420877"/>
                  </a:lnTo>
                  <a:lnTo>
                    <a:pt x="771144" y="0"/>
                  </a:lnTo>
                  <a:lnTo>
                    <a:pt x="1257300" y="420877"/>
                  </a:lnTo>
                  <a:lnTo>
                    <a:pt x="2768346" y="420877"/>
                  </a:lnTo>
                  <a:lnTo>
                    <a:pt x="2813149" y="424890"/>
                  </a:lnTo>
                  <a:lnTo>
                    <a:pt x="2855312" y="436460"/>
                  </a:lnTo>
                  <a:lnTo>
                    <a:pt x="2894132" y="454885"/>
                  </a:lnTo>
                  <a:lnTo>
                    <a:pt x="2928907" y="479463"/>
                  </a:lnTo>
                  <a:lnTo>
                    <a:pt x="2958934" y="509490"/>
                  </a:lnTo>
                  <a:lnTo>
                    <a:pt x="2983512" y="544265"/>
                  </a:lnTo>
                  <a:lnTo>
                    <a:pt x="3001937" y="583085"/>
                  </a:lnTo>
                  <a:lnTo>
                    <a:pt x="3013507" y="625248"/>
                  </a:lnTo>
                  <a:lnTo>
                    <a:pt x="3017520" y="670051"/>
                  </a:lnTo>
                  <a:lnTo>
                    <a:pt x="3017520" y="1043812"/>
                  </a:lnTo>
                  <a:lnTo>
                    <a:pt x="3017520" y="1666735"/>
                  </a:lnTo>
                  <a:lnTo>
                    <a:pt x="3013507" y="1711529"/>
                  </a:lnTo>
                  <a:lnTo>
                    <a:pt x="3001937" y="1753687"/>
                  </a:lnTo>
                  <a:lnTo>
                    <a:pt x="2983512" y="1792508"/>
                  </a:lnTo>
                  <a:lnTo>
                    <a:pt x="2958934" y="1827286"/>
                  </a:lnTo>
                  <a:lnTo>
                    <a:pt x="2928907" y="1857319"/>
                  </a:lnTo>
                  <a:lnTo>
                    <a:pt x="2894132" y="1881902"/>
                  </a:lnTo>
                  <a:lnTo>
                    <a:pt x="2855312" y="1900333"/>
                  </a:lnTo>
                  <a:lnTo>
                    <a:pt x="2813149" y="1911907"/>
                  </a:lnTo>
                  <a:lnTo>
                    <a:pt x="2768346" y="1915921"/>
                  </a:lnTo>
                  <a:lnTo>
                    <a:pt x="1257300" y="1915921"/>
                  </a:lnTo>
                  <a:lnTo>
                    <a:pt x="502920" y="1915921"/>
                  </a:lnTo>
                  <a:lnTo>
                    <a:pt x="249174" y="1915921"/>
                  </a:lnTo>
                  <a:lnTo>
                    <a:pt x="204370" y="1911907"/>
                  </a:lnTo>
                  <a:lnTo>
                    <a:pt x="162207" y="1900333"/>
                  </a:lnTo>
                  <a:lnTo>
                    <a:pt x="123387" y="1881902"/>
                  </a:lnTo>
                  <a:lnTo>
                    <a:pt x="88612" y="1857319"/>
                  </a:lnTo>
                  <a:lnTo>
                    <a:pt x="58585" y="1827286"/>
                  </a:lnTo>
                  <a:lnTo>
                    <a:pt x="34007" y="1792508"/>
                  </a:lnTo>
                  <a:lnTo>
                    <a:pt x="15582" y="1753687"/>
                  </a:lnTo>
                  <a:lnTo>
                    <a:pt x="4012" y="1711529"/>
                  </a:lnTo>
                  <a:lnTo>
                    <a:pt x="0" y="1666735"/>
                  </a:lnTo>
                  <a:lnTo>
                    <a:pt x="0" y="1043812"/>
                  </a:lnTo>
                  <a:lnTo>
                    <a:pt x="0" y="670051"/>
                  </a:lnTo>
                  <a:close/>
                </a:path>
              </a:pathLst>
            </a:custGeom>
            <a:ln w="25908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8176006" y="5149088"/>
            <a:ext cx="2467610" cy="1306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5595" marR="306705"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1F3863"/>
                </a:solidFill>
                <a:latin typeface="Arial"/>
                <a:cs typeface="Arial"/>
              </a:rPr>
              <a:t>Обучающиеся</a:t>
            </a:r>
            <a:r>
              <a:rPr sz="1400" b="1" spc="-2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F3863"/>
                </a:solidFill>
                <a:latin typeface="Arial"/>
                <a:cs typeface="Arial"/>
              </a:rPr>
              <a:t>с</a:t>
            </a:r>
            <a:r>
              <a:rPr sz="1400" b="1" spc="-3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F3863"/>
                </a:solidFill>
                <a:latin typeface="Arial"/>
                <a:cs typeface="Arial"/>
              </a:rPr>
              <a:t>ОВЗ </a:t>
            </a:r>
            <a:r>
              <a:rPr sz="1400" b="1" spc="-37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F3863"/>
                </a:solidFill>
                <a:latin typeface="Arial"/>
                <a:cs typeface="Arial"/>
              </a:rPr>
              <a:t>Инвалиды</a:t>
            </a:r>
            <a:endParaRPr sz="140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</a:pPr>
            <a:r>
              <a:rPr sz="1400" b="1" spc="-5" dirty="0">
                <a:solidFill>
                  <a:srgbClr val="1F3863"/>
                </a:solidFill>
                <a:latin typeface="Arial"/>
                <a:cs typeface="Arial"/>
              </a:rPr>
              <a:t>Дети-инвалиды</a:t>
            </a:r>
            <a:endParaRPr sz="1400">
              <a:latin typeface="Arial"/>
              <a:cs typeface="Arial"/>
            </a:endParaRPr>
          </a:p>
          <a:p>
            <a:pPr marL="227329" marR="212725" algn="ctr">
              <a:lnSpc>
                <a:spcPct val="100000"/>
              </a:lnSpc>
              <a:spcBef>
                <a:spcPts val="5"/>
              </a:spcBef>
            </a:pPr>
            <a:r>
              <a:rPr sz="1400" b="1" spc="-5" dirty="0">
                <a:solidFill>
                  <a:srgbClr val="1F3863"/>
                </a:solidFill>
                <a:latin typeface="Arial"/>
                <a:cs typeface="Arial"/>
              </a:rPr>
              <a:t>Обучающиеся</a:t>
            </a:r>
            <a:r>
              <a:rPr sz="1400" b="1" spc="-2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F3863"/>
                </a:solidFill>
                <a:latin typeface="Arial"/>
                <a:cs typeface="Arial"/>
              </a:rPr>
              <a:t>на</a:t>
            </a:r>
            <a:r>
              <a:rPr sz="1400" b="1" spc="-2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F3863"/>
                </a:solidFill>
                <a:latin typeface="Arial"/>
                <a:cs typeface="Arial"/>
              </a:rPr>
              <a:t>дому </a:t>
            </a:r>
            <a:r>
              <a:rPr sz="1400" b="1" spc="-37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F3863"/>
                </a:solidFill>
                <a:latin typeface="Arial"/>
                <a:cs typeface="Arial"/>
              </a:rPr>
              <a:t>Обучающиеся </a:t>
            </a:r>
            <a:r>
              <a:rPr sz="1400" b="1" dirty="0">
                <a:solidFill>
                  <a:srgbClr val="1F3863"/>
                </a:solidFill>
                <a:latin typeface="Arial"/>
                <a:cs typeface="Arial"/>
              </a:rPr>
              <a:t>в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400" b="1" spc="-5" dirty="0">
                <a:solidFill>
                  <a:srgbClr val="1F3863"/>
                </a:solidFill>
                <a:latin typeface="Arial"/>
                <a:cs typeface="Arial"/>
              </a:rPr>
              <a:t>медицинских</a:t>
            </a:r>
            <a:r>
              <a:rPr sz="1400" b="1" spc="-7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F3863"/>
                </a:solidFill>
                <a:latin typeface="Arial"/>
                <a:cs typeface="Arial"/>
              </a:rPr>
              <a:t>организациях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48100" y="1156716"/>
            <a:ext cx="1281684" cy="544067"/>
          </a:xfrm>
          <a:prstGeom prst="rect">
            <a:avLst/>
          </a:prstGeom>
        </p:spPr>
      </p:pic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64"/>
              </a:lnSpc>
            </a:pPr>
            <a:fld id="{81D60167-4931-47E6-BA6A-407CBD079E47}" type="slidenum">
              <a:rPr spc="-5" dirty="0"/>
              <a:t>6</a:t>
            </a:fld>
            <a:endParaRPr spc="-5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2"/>
          <p:cNvSpPr>
            <a:spLocks noGrp="1"/>
          </p:cNvSpPr>
          <p:nvPr>
            <p:ph idx="4294967295"/>
          </p:nvPr>
        </p:nvSpPr>
        <p:spPr>
          <a:xfrm>
            <a:off x="406400" y="1554163"/>
            <a:ext cx="11582400" cy="4525962"/>
          </a:xfrm>
          <a:prstGeom prst="rect">
            <a:avLst/>
          </a:prstGeom>
        </p:spPr>
        <p:txBody>
          <a:bodyPr/>
          <a:lstStyle/>
          <a:p>
            <a:endParaRPr lang="ru-RU" altLang="ru-RU" smtClean="0"/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6" t="14583" r="6296" b="14583"/>
          <a:stretch>
            <a:fillRect/>
          </a:stretch>
        </p:blipFill>
        <p:spPr bwMode="auto">
          <a:xfrm>
            <a:off x="762000" y="609600"/>
            <a:ext cx="109728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Демоверсии по всем предметам</a:t>
            </a:r>
          </a:p>
        </p:txBody>
      </p:sp>
    </p:spTree>
    <p:extLst>
      <p:ext uri="{BB962C8B-B14F-4D97-AF65-F5344CB8AC3E}">
        <p14:creationId xmlns:p14="http://schemas.microsoft.com/office/powerpoint/2010/main" val="76698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25967" y="519760"/>
            <a:ext cx="273558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Предметы</a:t>
            </a:r>
            <a:r>
              <a:rPr spc="-40" dirty="0"/>
              <a:t> </a:t>
            </a:r>
            <a:r>
              <a:rPr spc="-5" dirty="0"/>
              <a:t>ГИА-11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64"/>
              </a:lnSpc>
            </a:pPr>
            <a:fld id="{81D60167-4931-47E6-BA6A-407CBD079E47}" type="slidenum">
              <a:rPr spc="-5" dirty="0"/>
              <a:t>8</a:t>
            </a:fld>
            <a:endParaRPr spc="-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655572" y="1185417"/>
          <a:ext cx="9806304" cy="44744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09950"/>
                <a:gridCol w="3604259"/>
                <a:gridCol w="2792095"/>
              </a:tblGrid>
              <a:tr h="370840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Предмет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Продолжительность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Особенности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1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Математика</a:t>
                      </a:r>
                      <a:r>
                        <a:rPr sz="1400" spc="-3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базового</a:t>
                      </a:r>
                      <a:r>
                        <a:rPr sz="1400" spc="-4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уровня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EE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180</a:t>
                      </a:r>
                      <a:r>
                        <a:rPr sz="1400" spc="-4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минут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EEE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1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Математика</a:t>
                      </a:r>
                      <a:r>
                        <a:rPr sz="1400" spc="-2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профильного</a:t>
                      </a:r>
                      <a:r>
                        <a:rPr sz="1400" spc="-2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уровня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235</a:t>
                      </a:r>
                      <a:r>
                        <a:rPr sz="1400" spc="-4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минут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7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1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Русский</a:t>
                      </a:r>
                      <a:r>
                        <a:rPr sz="1400" spc="-2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3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язык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EE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210</a:t>
                      </a:r>
                      <a:r>
                        <a:rPr sz="1400" spc="-4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минут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EEE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1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Литература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235</a:t>
                      </a:r>
                      <a:r>
                        <a:rPr sz="1400" spc="-4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минут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7"/>
                    </a:solidFill>
                  </a:tcPr>
                </a:tc>
              </a:tr>
              <a:tr h="31216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Физика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EE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235</a:t>
                      </a:r>
                      <a:r>
                        <a:rPr sz="1400" spc="-4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минут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EEE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1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Обществознание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210</a:t>
                      </a:r>
                      <a:r>
                        <a:rPr sz="1400" spc="-4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минут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7"/>
                    </a:solidFill>
                  </a:tcPr>
                </a:tc>
              </a:tr>
              <a:tr h="316738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История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EE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210</a:t>
                      </a:r>
                      <a:r>
                        <a:rPr sz="1400" spc="-4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минут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EEE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Биология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235</a:t>
                      </a:r>
                      <a:r>
                        <a:rPr sz="1400" spc="-4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минут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7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1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Химия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EE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210</a:t>
                      </a:r>
                      <a:r>
                        <a:rPr sz="1400" spc="-4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минут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EEE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1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Информатика</a:t>
                      </a:r>
                      <a:r>
                        <a:rPr sz="1400" spc="-3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400" spc="-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4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ИКТ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235</a:t>
                      </a:r>
                      <a:r>
                        <a:rPr sz="1400" spc="-4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минут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2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Компьютерная</a:t>
                      </a:r>
                      <a:r>
                        <a:rPr sz="1400" spc="-3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форма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7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1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География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EE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180</a:t>
                      </a:r>
                      <a:r>
                        <a:rPr sz="1400" spc="-4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минут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EEE"/>
                    </a:solidFill>
                  </a:tcPr>
                </a:tc>
              </a:tr>
              <a:tr h="7314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Иностранные</a:t>
                      </a:r>
                      <a:r>
                        <a:rPr sz="1400" spc="-4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3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языки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  <a:p>
                      <a:pPr marL="147320" marR="141605" algn="ctr">
                        <a:lnSpc>
                          <a:spcPct val="100000"/>
                        </a:lnSpc>
                      </a:pPr>
                      <a:r>
                        <a:rPr sz="1400" spc="-1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(английский, </a:t>
                      </a:r>
                      <a:r>
                        <a:rPr sz="1400" spc="-2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немецкий, </a:t>
                      </a:r>
                      <a:r>
                        <a:rPr sz="1400" spc="-1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французский, </a:t>
                      </a:r>
                      <a:r>
                        <a:rPr sz="1400" spc="-36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испанский)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7"/>
                    </a:solidFill>
                  </a:tcPr>
                </a:tc>
                <a:tc>
                  <a:txBody>
                    <a:bodyPr/>
                    <a:lstStyle/>
                    <a:p>
                      <a:pPr marL="493395" marR="107314" indent="-3708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190 </a:t>
                      </a:r>
                      <a:r>
                        <a:rPr sz="1400" spc="-1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минут</a:t>
                      </a:r>
                      <a:r>
                        <a:rPr sz="1400" spc="2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2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(кроме</a:t>
                      </a:r>
                      <a:r>
                        <a:rPr sz="140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раздела</a:t>
                      </a:r>
                      <a:r>
                        <a:rPr sz="1400" spc="-3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«Говорение») </a:t>
                      </a:r>
                      <a:r>
                        <a:rPr sz="1400" spc="-35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17</a:t>
                      </a:r>
                      <a:r>
                        <a:rPr sz="1400" spc="-1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минут</a:t>
                      </a:r>
                      <a:r>
                        <a:rPr sz="1400" spc="3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5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(раздел</a:t>
                      </a:r>
                      <a:r>
                        <a:rPr sz="1400" spc="-3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solidFill>
                            <a:srgbClr val="1F3863"/>
                          </a:solidFill>
                          <a:latin typeface="Microsoft Sans Serif"/>
                          <a:cs typeface="Microsoft Sans Serif"/>
                        </a:rPr>
                        <a:t>«Говорение»)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45197" y="404876"/>
            <a:ext cx="44627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При</a:t>
            </a:r>
            <a:r>
              <a:rPr spc="-40" dirty="0"/>
              <a:t> </a:t>
            </a:r>
            <a:r>
              <a:rPr spc="-5" dirty="0"/>
              <a:t>себе</a:t>
            </a:r>
            <a:r>
              <a:rPr spc="-35" dirty="0"/>
              <a:t> </a:t>
            </a:r>
            <a:r>
              <a:rPr dirty="0"/>
              <a:t>необходимо</a:t>
            </a:r>
            <a:r>
              <a:rPr spc="-25" dirty="0"/>
              <a:t> </a:t>
            </a:r>
            <a:r>
              <a:rPr spc="-5" dirty="0"/>
              <a:t>иметь: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64"/>
              </a:lnSpc>
            </a:pPr>
            <a:fld id="{81D60167-4931-47E6-BA6A-407CBD079E47}" type="slidenum">
              <a:rPr spc="-5" dirty="0"/>
              <a:t>9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499742" y="1309827"/>
            <a:ext cx="9717405" cy="26058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Font typeface="Wingdings" pitchFamily="2" charset="2"/>
              <a:buChar char="ü"/>
              <a:tabLst>
                <a:tab pos="356235" algn="l"/>
              </a:tabLst>
            </a:pPr>
            <a:r>
              <a:rPr sz="24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Гелевая</a:t>
            </a:r>
            <a:r>
              <a:rPr sz="2400" spc="3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sz="2400" spc="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капиллярная</a:t>
            </a:r>
            <a:r>
              <a:rPr sz="2400" spc="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4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ручка</a:t>
            </a:r>
            <a:r>
              <a:rPr sz="2400" spc="3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sz="2400" spc="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чернилами</a:t>
            </a:r>
            <a:r>
              <a:rPr sz="2400" spc="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черного</a:t>
            </a:r>
            <a:r>
              <a:rPr sz="2400" spc="3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цвета;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54965" indent="-342900">
              <a:lnSpc>
                <a:spcPct val="100000"/>
              </a:lnSpc>
              <a:spcBef>
                <a:spcPts val="5"/>
              </a:spcBef>
              <a:buClr>
                <a:srgbClr val="000000"/>
              </a:buClr>
              <a:buFont typeface="Wingdings" pitchFamily="2" charset="2"/>
              <a:buChar char="ü"/>
              <a:tabLst>
                <a:tab pos="356235" algn="l"/>
              </a:tabLst>
            </a:pPr>
            <a:r>
              <a:rPr sz="2400" spc="-3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документ,</a:t>
            </a:r>
            <a:r>
              <a:rPr sz="2400" spc="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удостоверяющий</a:t>
            </a:r>
            <a:r>
              <a:rPr sz="2400" spc="4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личность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Font typeface="Wingdings"/>
              <a:buChar char=""/>
            </a:pP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Font typeface="Wingdings"/>
              <a:buChar char=""/>
            </a:pP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5558155">
              <a:lnSpc>
                <a:spcPct val="100000"/>
              </a:lnSpc>
            </a:pPr>
            <a:r>
              <a:rPr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</a:t>
            </a:r>
            <a:r>
              <a:rPr sz="2400" b="1" spc="-3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себе</a:t>
            </a:r>
            <a:r>
              <a:rPr sz="2400" b="1" spc="-2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можно</a:t>
            </a:r>
            <a:r>
              <a:rPr sz="2400" b="1" spc="-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иметь: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54965" indent="-342900">
              <a:lnSpc>
                <a:spcPct val="100000"/>
              </a:lnSpc>
              <a:buClr>
                <a:srgbClr val="000000"/>
              </a:buClr>
              <a:buFont typeface="Wingdings" pitchFamily="2" charset="2"/>
              <a:buChar char="ü"/>
              <a:tabLst>
                <a:tab pos="356235" algn="l"/>
              </a:tabLst>
            </a:pPr>
            <a:r>
              <a:rPr sz="2400" spc="-3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Лекарства</a:t>
            </a:r>
            <a:r>
              <a:rPr sz="2400" spc="3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sz="2400" spc="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питание</a:t>
            </a:r>
            <a:r>
              <a:rPr sz="2400" spc="25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(при</a:t>
            </a:r>
            <a:r>
              <a:rPr sz="2400" spc="10" dirty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 err="1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необходимости</a:t>
            </a:r>
            <a:r>
              <a:rPr sz="2400" spc="-10" dirty="0" smtClean="0">
                <a:solidFill>
                  <a:srgbClr val="1F3863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1340</Words>
  <Application>Microsoft Office PowerPoint</Application>
  <PresentationFormat>Произвольный</PresentationFormat>
  <Paragraphs>231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Office Theme</vt:lpstr>
      <vt:lpstr>Презентация PowerPoint</vt:lpstr>
      <vt:lpstr>Нормативные документы</vt:lpstr>
      <vt:lpstr>Условия допуска к ГИА-11</vt:lpstr>
      <vt:lpstr> Приказ Минпросвещения России и Рособрнадзора</vt:lpstr>
      <vt:lpstr>Итоговые отметки за 11 класс</vt:lpstr>
      <vt:lpstr>Формы ГИА-11</vt:lpstr>
      <vt:lpstr>Демоверсии по всем предметам</vt:lpstr>
      <vt:lpstr>Предметы ГИА-11</vt:lpstr>
      <vt:lpstr>При себе необходимо иметь:</vt:lpstr>
      <vt:lpstr>Допускается использование:</vt:lpstr>
      <vt:lpstr>Запрещено:</vt:lpstr>
      <vt:lpstr>Презентация PowerPoint</vt:lpstr>
      <vt:lpstr>Презентация PowerPoint</vt:lpstr>
      <vt:lpstr>Участник ГИА-11 имеет право:</vt:lpstr>
      <vt:lpstr>Результаты ГИА-11</vt:lpstr>
      <vt:lpstr>А если отрицательный результат?</vt:lpstr>
      <vt:lpstr>Минимальные баллы</vt:lpstr>
      <vt:lpstr>Подача апелляций</vt:lpstr>
      <vt:lpstr>Аттестат о среднем общем образовании</vt:lpstr>
      <vt:lpstr>Презентация PowerPoint</vt:lpstr>
      <vt:lpstr>Презентация PowerPoint</vt:lpstr>
      <vt:lpstr>Наши контакты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Администрация</cp:lastModifiedBy>
  <cp:revision>6</cp:revision>
  <dcterms:created xsi:type="dcterms:W3CDTF">2023-04-03T18:20:09Z</dcterms:created>
  <dcterms:modified xsi:type="dcterms:W3CDTF">2023-04-04T15:42:03Z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2022-10-04T00:00:00Z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2023-04-03T00:00:00Z</vt:filetime>
  </property>
</Properties>
</file>